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462" r:id="rId2"/>
    <p:sldId id="464" r:id="rId3"/>
  </p:sldIdLst>
  <p:sldSz cx="9906000" cy="6858000" type="A4"/>
  <p:notesSz cx="10002838" cy="6881813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  <a:srgbClr val="FFD85D"/>
    <a:srgbClr val="92D050"/>
    <a:srgbClr val="0099CC"/>
    <a:srgbClr val="6965FF"/>
    <a:srgbClr val="92CDD2"/>
    <a:srgbClr val="33CCCC"/>
    <a:srgbClr val="6699FF"/>
    <a:srgbClr val="CC3300"/>
    <a:srgbClr val="F796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13" autoAdjust="0"/>
    <p:restoredTop sz="89822" autoAdjust="0"/>
  </p:normalViewPr>
  <p:slideViewPr>
    <p:cSldViewPr>
      <p:cViewPr varScale="1">
        <p:scale>
          <a:sx n="80" d="100"/>
          <a:sy n="80" d="100"/>
        </p:scale>
        <p:origin x="1406" y="58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613089550336305"/>
          <c:y val="0.29890248851128071"/>
          <c:w val="0.43074207032551937"/>
          <c:h val="0.5863091631513444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Виконані в Січні</c:v>
                </c:pt>
              </c:strCache>
            </c:strRef>
          </c:tx>
          <c:explosion val="7"/>
          <c:dPt>
            <c:idx val="0"/>
            <c:bubble3D val="0"/>
            <c:spPr>
              <a:solidFill>
                <a:srgbClr val="0099FF"/>
              </a:solidFill>
              <a:ln w="19015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611-4FA7-B167-7F75985940E9}"/>
              </c:ext>
            </c:extLst>
          </c:dPt>
          <c:dPt>
            <c:idx val="1"/>
            <c:bubble3D val="0"/>
            <c:spPr>
              <a:solidFill>
                <a:srgbClr val="FFD85D"/>
              </a:solidFill>
              <a:ln w="19015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611-4FA7-B167-7F75985940E9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 w="19015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611-4FA7-B167-7F75985940E9}"/>
              </c:ext>
            </c:extLst>
          </c:dPt>
          <c:cat>
            <c:strRef>
              <c:f>Лист1!$A$3:$A$5</c:f>
              <c:strCache>
                <c:ptCount val="3"/>
                <c:pt idx="0">
                  <c:v>місця питних водозаборів</c:v>
                </c:pt>
                <c:pt idx="1">
                  <c:v>транскордонні</c:v>
                </c:pt>
                <c:pt idx="2">
                  <c:v>антропогенні</c:v>
                </c:pt>
              </c:strCache>
            </c:strRef>
          </c:cat>
          <c:val>
            <c:numRef>
              <c:f>Лист1!$B$3:$B$5</c:f>
              <c:numCache>
                <c:formatCode>General</c:formatCode>
                <c:ptCount val="3"/>
                <c:pt idx="0">
                  <c:v>3</c:v>
                </c:pt>
                <c:pt idx="1">
                  <c:v>3</c:v>
                </c:pt>
                <c:pt idx="2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611-4FA7-B167-7F75985940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 w="25354">
          <a:noFill/>
        </a:ln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613089550336305"/>
          <c:y val="0.29890248851128071"/>
          <c:w val="0.43074207032551937"/>
          <c:h val="0.58630916315134418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Виконані в Січні</c:v>
                </c:pt>
              </c:strCache>
            </c:strRef>
          </c:tx>
          <c:explosion val="7"/>
          <c:dPt>
            <c:idx val="0"/>
            <c:bubble3D val="0"/>
            <c:spPr>
              <a:solidFill>
                <a:srgbClr val="0099FF"/>
              </a:solidFill>
              <a:ln w="19015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611-4FA7-B167-7F75985940E9}"/>
              </c:ext>
            </c:extLst>
          </c:dPt>
          <c:dPt>
            <c:idx val="1"/>
            <c:bubble3D val="0"/>
            <c:spPr>
              <a:solidFill>
                <a:srgbClr val="FFD85D"/>
              </a:solidFill>
              <a:ln w="19015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611-4FA7-B167-7F75985940E9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 w="19015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611-4FA7-B167-7F75985940E9}"/>
              </c:ext>
            </c:extLst>
          </c:dPt>
          <c:cat>
            <c:strRef>
              <c:f>Лист1!$A$3:$A$5</c:f>
              <c:strCache>
                <c:ptCount val="3"/>
                <c:pt idx="0">
                  <c:v>місця питних водозаборів</c:v>
                </c:pt>
                <c:pt idx="1">
                  <c:v>транскордонні</c:v>
                </c:pt>
                <c:pt idx="2">
                  <c:v>антропогенні</c:v>
                </c:pt>
              </c:strCache>
            </c:strRef>
          </c:cat>
          <c:val>
            <c:numRef>
              <c:f>Лист1!$B$3:$B$5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611-4FA7-B167-7F75985940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 w="25354">
          <a:noFill/>
        </a:ln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0.39471</cdr:x>
      <cdr:y>0.5</cdr:y>
    </cdr:from>
    <cdr:to>
      <cdr:x>0.51196</cdr:x>
      <cdr:y>0.66564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A03C4DBF-CF68-4712-BBB3-7DB071BC8679}"/>
            </a:ext>
          </a:extLst>
        </cdr:cNvPr>
        <cdr:cNvSpPr txBox="1"/>
      </cdr:nvSpPr>
      <cdr:spPr>
        <a:xfrm xmlns:a="http://schemas.openxmlformats.org/drawingml/2006/main">
          <a:off x="1563241" y="850760"/>
          <a:ext cx="464361" cy="2818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uk-UA" sz="1600" b="1" dirty="0"/>
            <a:t>28</a:t>
          </a:r>
          <a:endParaRPr lang="x-none" sz="1600" b="1" dirty="0">
            <a:effectLst/>
          </a:endParaRPr>
        </a:p>
      </cdr:txBody>
    </cdr:sp>
  </cdr:relSizeAnchor>
  <cdr:relSizeAnchor xmlns:cdr="http://schemas.openxmlformats.org/drawingml/2006/chartDrawing">
    <cdr:from>
      <cdr:x>0.45883</cdr:x>
      <cdr:y>0.32143</cdr:y>
    </cdr:from>
    <cdr:to>
      <cdr:x>0.54116</cdr:x>
      <cdr:y>0.43961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99AC8CC9-1AA7-4634-9130-19BBCF79E2AD}"/>
            </a:ext>
          </a:extLst>
        </cdr:cNvPr>
        <cdr:cNvSpPr txBox="1"/>
      </cdr:nvSpPr>
      <cdr:spPr>
        <a:xfrm xmlns:a="http://schemas.openxmlformats.org/drawingml/2006/main">
          <a:off x="1858256" y="648072"/>
          <a:ext cx="333431" cy="2382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uk-UA" b="1" dirty="0"/>
            <a:t>3</a:t>
          </a:r>
          <a:endParaRPr lang="x-none" sz="1100" b="1" dirty="0"/>
        </a:p>
      </cdr:txBody>
    </cdr:sp>
  </cdr:relSizeAnchor>
  <cdr:relSizeAnchor xmlns:cdr="http://schemas.openxmlformats.org/drawingml/2006/chartDrawing">
    <cdr:from>
      <cdr:x>0.51741</cdr:x>
      <cdr:y>0.41376</cdr:y>
    </cdr:from>
    <cdr:to>
      <cdr:x>0.60592</cdr:x>
      <cdr:y>0.56906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E48A8B06-1B30-404B-9EE4-54F392C52B27}"/>
            </a:ext>
          </a:extLst>
        </cdr:cNvPr>
        <cdr:cNvSpPr txBox="1"/>
      </cdr:nvSpPr>
      <cdr:spPr>
        <a:xfrm xmlns:a="http://schemas.openxmlformats.org/drawingml/2006/main">
          <a:off x="2095492" y="834226"/>
          <a:ext cx="358461" cy="3131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uk-UA" sz="1100" b="1" dirty="0"/>
            <a:t>3</a:t>
          </a:r>
          <a:endParaRPr lang="x-none" sz="1100" b="1" dirty="0"/>
        </a:p>
      </cdr:txBody>
    </cdr:sp>
  </cdr:relSizeAnchor>
  <cdr:relSizeAnchor xmlns:cdr="http://schemas.openxmlformats.org/drawingml/2006/chartDrawing">
    <cdr:from>
      <cdr:x>0.59106</cdr:x>
      <cdr:y>0.69091</cdr:y>
    </cdr:from>
    <cdr:to>
      <cdr:x>0.96997</cdr:x>
      <cdr:y>0.85714</cdr:y>
    </cdr:to>
    <cdr:sp macro="" textlink="">
      <cdr:nvSpPr>
        <cdr:cNvPr id="7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393760" y="1393029"/>
          <a:ext cx="1534584" cy="33516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l">
            <a:lnSpc>
              <a:spcPct val="115000"/>
            </a:lnSpc>
            <a:spcAft>
              <a:spcPts val="0"/>
            </a:spcAft>
          </a:pPr>
          <a:r>
            <a:rPr lang="uk-UA" sz="9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від </a:t>
          </a:r>
          <a:r>
            <a:rPr lang="uk-UA" sz="900" dirty="0"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кількості пунктів передбачених Програмою</a:t>
          </a:r>
          <a:endParaRPr lang="uk-UA" sz="14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0.65786</cdr:x>
      <cdr:y>0.55525</cdr:y>
    </cdr:from>
    <cdr:to>
      <cdr:x>0.889</cdr:x>
      <cdr:y>0.66974</cdr:y>
    </cdr:to>
    <cdr:sp macro="" textlink="">
      <cdr:nvSpPr>
        <cdr:cNvPr id="8" name="TextBox 39"/>
        <cdr:cNvSpPr txBox="1"/>
      </cdr:nvSpPr>
      <cdr:spPr>
        <a:xfrm xmlns:a="http://schemas.openxmlformats.org/drawingml/2006/main">
          <a:off x="2664297" y="1119508"/>
          <a:ext cx="936104" cy="230832"/>
        </a:xfrm>
        <a:prstGeom xmlns:a="http://schemas.openxmlformats.org/drawingml/2006/main" prst="rect">
          <a:avLst/>
        </a:prstGeom>
        <a:solidFill xmlns:a="http://schemas.openxmlformats.org/drawingml/2006/main">
          <a:srgbClr val="F79646"/>
        </a:solidFill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r>
            <a:rPr lang="uk-UA" sz="900" i="1" dirty="0">
              <a:solidFill>
                <a:schemeClr val="bg1"/>
              </a:solidFill>
              <a:latin typeface="Arial Black" panose="020B0A04020102020204" pitchFamily="34" charset="0"/>
            </a:rPr>
            <a:t>100%</a:t>
          </a:r>
        </a:p>
      </cdr:txBody>
    </cdr:sp>
  </cdr:relSizeAnchor>
  <cdr:relSizeAnchor xmlns:cdr="http://schemas.openxmlformats.org/drawingml/2006/chartDrawing">
    <cdr:from>
      <cdr:x>0.22756</cdr:x>
      <cdr:y>0.27487</cdr:y>
    </cdr:from>
    <cdr:to>
      <cdr:x>0.5</cdr:x>
      <cdr:y>0.32143</cdr:y>
    </cdr:to>
    <cdr:cxnSp macro="">
      <cdr:nvCxnSpPr>
        <cdr:cNvPr id="9" name="Сполучна лінія уступом 26">
          <a:extLst xmlns:a="http://schemas.openxmlformats.org/drawingml/2006/main">
            <a:ext uri="{FF2B5EF4-FFF2-40B4-BE49-F238E27FC236}">
              <a16:creationId xmlns:a16="http://schemas.microsoft.com/office/drawing/2014/main" id="{6995C0C7-33A5-496D-B961-49F08EDD996A}"/>
            </a:ext>
          </a:extLst>
        </cdr:cNvPr>
        <cdr:cNvCxnSpPr>
          <a:stCxn xmlns:a="http://schemas.openxmlformats.org/drawingml/2006/main" id="11" idx="2"/>
          <a:endCxn xmlns:a="http://schemas.openxmlformats.org/drawingml/2006/main" id="3" idx="0"/>
        </cdr:cNvCxnSpPr>
      </cdr:nvCxnSpPr>
      <cdr:spPr>
        <a:xfrm xmlns:a="http://schemas.openxmlformats.org/drawingml/2006/main" rot="16200000" flipH="1">
          <a:off x="1426337" y="49460"/>
          <a:ext cx="93884" cy="1103346"/>
        </a:xfrm>
        <a:prstGeom xmlns:a="http://schemas.openxmlformats.org/drawingml/2006/main" prst="bentConnector3">
          <a:avLst>
            <a:gd name="adj1" fmla="val 50000"/>
          </a:avLst>
        </a:prstGeom>
        <a:ln xmlns:a="http://schemas.openxmlformats.org/drawingml/2006/main" w="6350">
          <a:solidFill>
            <a:schemeClr val="bg1">
              <a:lumMod val="65000"/>
            </a:schemeClr>
          </a:solidFill>
          <a:tailEnd type="non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0.111</cdr:x>
      <cdr:y>0.02327</cdr:y>
    </cdr:from>
    <cdr:to>
      <cdr:x>0.34412</cdr:x>
      <cdr:y>0.27487</cdr:y>
    </cdr:to>
    <cdr:sp macro="" textlink="">
      <cdr:nvSpPr>
        <cdr:cNvPr id="11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49544" y="46923"/>
          <a:ext cx="944123" cy="50726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>
            <a:lnSpc>
              <a:spcPct val="115000"/>
            </a:lnSpc>
            <a:spcAft>
              <a:spcPts val="1000"/>
            </a:spcAft>
          </a:pPr>
          <a:r>
            <a:rPr lang="uk-UA" sz="105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місця питних водозаборів</a:t>
          </a:r>
          <a:endParaRPr lang="uk-UA" sz="14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0.54766</cdr:x>
      <cdr:y>0.10462</cdr:y>
    </cdr:from>
    <cdr:to>
      <cdr:x>0.80886</cdr:x>
      <cdr:y>0.27614</cdr:y>
    </cdr:to>
    <cdr:sp macro="" textlink="">
      <cdr:nvSpPr>
        <cdr:cNvPr id="13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218007" y="210932"/>
          <a:ext cx="1057845" cy="34582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r">
            <a:lnSpc>
              <a:spcPct val="115000"/>
            </a:lnSpc>
            <a:spcAft>
              <a:spcPts val="1000"/>
            </a:spcAft>
          </a:pPr>
          <a:r>
            <a:rPr lang="uk-UA" sz="105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транскордонні</a:t>
          </a:r>
          <a:endParaRPr lang="uk-UA" sz="14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0.56167</cdr:x>
      <cdr:y>0.27614</cdr:y>
    </cdr:from>
    <cdr:to>
      <cdr:x>0.67826</cdr:x>
      <cdr:y>0.41376</cdr:y>
    </cdr:to>
    <cdr:cxnSp macro="">
      <cdr:nvCxnSpPr>
        <cdr:cNvPr id="14" name="Сполучна лінія уступом 26">
          <a:extLst xmlns:a="http://schemas.openxmlformats.org/drawingml/2006/main">
            <a:ext uri="{FF2B5EF4-FFF2-40B4-BE49-F238E27FC236}">
              <a16:creationId xmlns:a16="http://schemas.microsoft.com/office/drawing/2014/main" id="{543B37EA-0293-4021-A0ED-BA72250EF5C5}"/>
            </a:ext>
          </a:extLst>
        </cdr:cNvPr>
        <cdr:cNvCxnSpPr>
          <a:stCxn xmlns:a="http://schemas.openxmlformats.org/drawingml/2006/main" id="13" idx="2"/>
          <a:endCxn xmlns:a="http://schemas.openxmlformats.org/drawingml/2006/main" id="4" idx="0"/>
        </cdr:cNvCxnSpPr>
      </cdr:nvCxnSpPr>
      <cdr:spPr>
        <a:xfrm xmlns:a="http://schemas.openxmlformats.org/drawingml/2006/main" rot="5400000">
          <a:off x="2372086" y="459397"/>
          <a:ext cx="277466" cy="472192"/>
        </a:xfrm>
        <a:prstGeom xmlns:a="http://schemas.openxmlformats.org/drawingml/2006/main" prst="bentConnector3">
          <a:avLst>
            <a:gd name="adj1" fmla="val 50000"/>
          </a:avLst>
        </a:prstGeom>
        <a:ln xmlns:a="http://schemas.openxmlformats.org/drawingml/2006/main" w="6350">
          <a:solidFill>
            <a:schemeClr val="bg1">
              <a:lumMod val="65000"/>
            </a:schemeClr>
          </a:solidFill>
          <a:tailEnd type="non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0.34451</cdr:x>
      <cdr:y>0.60714</cdr:y>
    </cdr:from>
    <cdr:to>
      <cdr:x>0.54991</cdr:x>
      <cdr:y>0.82531</cdr:y>
    </cdr:to>
    <cdr:sp macro="" textlink="">
      <cdr:nvSpPr>
        <cdr:cNvPr id="12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395265" y="1224136"/>
          <a:ext cx="831859" cy="43988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ct val="115000"/>
            </a:lnSpc>
            <a:spcAft>
              <a:spcPts val="0"/>
            </a:spcAft>
          </a:pPr>
          <a:r>
            <a:rPr lang="uk-UA" sz="9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пунктів</a:t>
          </a:r>
          <a:endParaRPr lang="uk-UA" sz="14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  <a:p xmlns:a="http://schemas.openxmlformats.org/drawingml/2006/main">
          <a:pPr algn="ctr">
            <a:lnSpc>
              <a:spcPct val="115000"/>
            </a:lnSpc>
            <a:spcAft>
              <a:spcPts val="0"/>
            </a:spcAft>
          </a:pPr>
          <a:r>
            <a:rPr lang="uk-UA" sz="9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моніторингу</a:t>
          </a:r>
          <a:endParaRPr lang="uk-UA" sz="14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0.30226</cdr:x>
      <cdr:y>0.57273</cdr:y>
    </cdr:from>
    <cdr:to>
      <cdr:x>0.38459</cdr:x>
      <cdr:y>0.69091</cdr:y>
    </cdr:to>
    <cdr:sp macro="" textlink="">
      <cdr:nvSpPr>
        <cdr:cNvPr id="24" name="TextBox 1">
          <a:extLst xmlns:a="http://schemas.openxmlformats.org/drawingml/2006/main">
            <a:ext uri="{FF2B5EF4-FFF2-40B4-BE49-F238E27FC236}">
              <a16:creationId xmlns:a16="http://schemas.microsoft.com/office/drawing/2014/main" id="{DAA4C213-FD57-48AB-9FC2-A77BE0832649}"/>
            </a:ext>
          </a:extLst>
        </cdr:cNvPr>
        <cdr:cNvSpPr txBox="1"/>
      </cdr:nvSpPr>
      <cdr:spPr>
        <a:xfrm xmlns:a="http://schemas.openxmlformats.org/drawingml/2006/main">
          <a:off x="1224136" y="1154756"/>
          <a:ext cx="333432" cy="2382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uk-UA" sz="1100" b="1" dirty="0"/>
            <a:t>22</a:t>
          </a:r>
          <a:endParaRPr lang="x-none" sz="1100" b="1" dirty="0"/>
        </a:p>
      </cdr:txBody>
    </cdr:sp>
  </cdr:relSizeAnchor>
  <cdr:relSizeAnchor xmlns:cdr="http://schemas.openxmlformats.org/drawingml/2006/chartDrawing">
    <cdr:from>
      <cdr:x>0.1648</cdr:x>
      <cdr:y>0.58576</cdr:y>
    </cdr:from>
    <cdr:to>
      <cdr:x>0.30226</cdr:x>
      <cdr:y>0.63182</cdr:y>
    </cdr:to>
    <cdr:cxnSp macro="">
      <cdr:nvCxnSpPr>
        <cdr:cNvPr id="25" name="Сполучна лінія уступом 26">
          <a:extLst xmlns:a="http://schemas.openxmlformats.org/drawingml/2006/main">
            <a:ext uri="{FF2B5EF4-FFF2-40B4-BE49-F238E27FC236}">
              <a16:creationId xmlns:a16="http://schemas.microsoft.com/office/drawing/2014/main" id="{269381EB-B1B6-4744-BF0D-DF21E82098F4}"/>
            </a:ext>
          </a:extLst>
        </cdr:cNvPr>
        <cdr:cNvCxnSpPr>
          <a:stCxn xmlns:a="http://schemas.openxmlformats.org/drawingml/2006/main" id="27" idx="2"/>
          <a:endCxn xmlns:a="http://schemas.openxmlformats.org/drawingml/2006/main" id="24" idx="1"/>
        </cdr:cNvCxnSpPr>
      </cdr:nvCxnSpPr>
      <cdr:spPr>
        <a:xfrm xmlns:a="http://schemas.openxmlformats.org/drawingml/2006/main" rot="16200000" flipH="1">
          <a:off x="899342" y="949100"/>
          <a:ext cx="92871" cy="556717"/>
        </a:xfrm>
        <a:prstGeom xmlns:a="http://schemas.openxmlformats.org/drawingml/2006/main" prst="bentConnector2">
          <a:avLst/>
        </a:prstGeom>
        <a:ln xmlns:a="http://schemas.openxmlformats.org/drawingml/2006/main" w="6350">
          <a:solidFill>
            <a:schemeClr val="bg1">
              <a:lumMod val="65000"/>
            </a:schemeClr>
          </a:solidFill>
          <a:tailEnd type="non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0.04507</cdr:x>
      <cdr:y>0.41424</cdr:y>
    </cdr:from>
    <cdr:to>
      <cdr:x>0.28452</cdr:x>
      <cdr:y>0.58576</cdr:y>
    </cdr:to>
    <cdr:sp macro="" textlink="">
      <cdr:nvSpPr>
        <cdr:cNvPr id="27" name="Текстове поле 2">
          <a:extLst xmlns:a="http://schemas.openxmlformats.org/drawingml/2006/main">
            <a:ext uri="{FF2B5EF4-FFF2-40B4-BE49-F238E27FC236}">
              <a16:creationId xmlns:a16="http://schemas.microsoft.com/office/drawing/2014/main" id="{E9193B9F-C601-4C74-A293-99F312811FD4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78514" y="704838"/>
          <a:ext cx="948310" cy="29184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>
            <a:lnSpc>
              <a:spcPct val="115000"/>
            </a:lnSpc>
            <a:spcAft>
              <a:spcPts val="1000"/>
            </a:spcAft>
          </a:pPr>
          <a:r>
            <a:rPr lang="uk-UA" sz="1050" dirty="0"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антропогенні</a:t>
          </a:r>
          <a:endParaRPr lang="uk-UA" sz="14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0.39471</cdr:x>
      <cdr:y>0.5</cdr:y>
    </cdr:from>
    <cdr:to>
      <cdr:x>0.51196</cdr:x>
      <cdr:y>0.66564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A03C4DBF-CF68-4712-BBB3-7DB071BC8679}"/>
            </a:ext>
          </a:extLst>
        </cdr:cNvPr>
        <cdr:cNvSpPr txBox="1"/>
      </cdr:nvSpPr>
      <cdr:spPr>
        <a:xfrm xmlns:a="http://schemas.openxmlformats.org/drawingml/2006/main">
          <a:off x="1563241" y="850760"/>
          <a:ext cx="464361" cy="2818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uk-UA" sz="1600" b="1" dirty="0"/>
            <a:t> 5</a:t>
          </a:r>
          <a:endParaRPr lang="x-none" sz="1600" b="1" dirty="0">
            <a:effectLst/>
          </a:endParaRPr>
        </a:p>
      </cdr:txBody>
    </cdr:sp>
  </cdr:relSizeAnchor>
  <cdr:relSizeAnchor xmlns:cdr="http://schemas.openxmlformats.org/drawingml/2006/chartDrawing">
    <cdr:from>
      <cdr:x>0.48334</cdr:x>
      <cdr:y>0.3492</cdr:y>
    </cdr:from>
    <cdr:to>
      <cdr:x>0.56567</cdr:x>
      <cdr:y>0.46738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99AC8CC9-1AA7-4634-9130-19BBCF79E2AD}"/>
            </a:ext>
          </a:extLst>
        </cdr:cNvPr>
        <cdr:cNvSpPr txBox="1"/>
      </cdr:nvSpPr>
      <cdr:spPr>
        <a:xfrm xmlns:a="http://schemas.openxmlformats.org/drawingml/2006/main">
          <a:off x="1957519" y="704065"/>
          <a:ext cx="333432" cy="2382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uk-UA" sz="1100" b="1" dirty="0"/>
            <a:t>1</a:t>
          </a:r>
          <a:endParaRPr lang="x-none" sz="1100" b="1" dirty="0"/>
        </a:p>
      </cdr:txBody>
    </cdr:sp>
  </cdr:relSizeAnchor>
  <cdr:relSizeAnchor xmlns:cdr="http://schemas.openxmlformats.org/drawingml/2006/chartDrawing">
    <cdr:from>
      <cdr:x>0.51994</cdr:x>
      <cdr:y>0.60623</cdr:y>
    </cdr:from>
    <cdr:to>
      <cdr:x>0.58783</cdr:x>
      <cdr:y>0.73815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E48A8B06-1B30-404B-9EE4-54F392C52B27}"/>
            </a:ext>
          </a:extLst>
        </cdr:cNvPr>
        <cdr:cNvSpPr txBox="1"/>
      </cdr:nvSpPr>
      <cdr:spPr>
        <a:xfrm xmlns:a="http://schemas.openxmlformats.org/drawingml/2006/main">
          <a:off x="2105728" y="1222291"/>
          <a:ext cx="274931" cy="26597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uk-UA" b="1" dirty="0"/>
            <a:t>1</a:t>
          </a:r>
          <a:endParaRPr lang="x-none" sz="1100" b="1" dirty="0"/>
        </a:p>
      </cdr:txBody>
    </cdr:sp>
  </cdr:relSizeAnchor>
  <cdr:relSizeAnchor xmlns:cdr="http://schemas.openxmlformats.org/drawingml/2006/chartDrawing">
    <cdr:from>
      <cdr:x>0.59106</cdr:x>
      <cdr:y>0.69091</cdr:y>
    </cdr:from>
    <cdr:to>
      <cdr:x>0.96997</cdr:x>
      <cdr:y>0.8604</cdr:y>
    </cdr:to>
    <cdr:sp macro="" textlink="">
      <cdr:nvSpPr>
        <cdr:cNvPr id="7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393760" y="1393034"/>
          <a:ext cx="1534584" cy="34173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l">
            <a:lnSpc>
              <a:spcPct val="115000"/>
            </a:lnSpc>
            <a:spcAft>
              <a:spcPts val="0"/>
            </a:spcAft>
          </a:pPr>
          <a:r>
            <a:rPr lang="uk-UA" sz="9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від </a:t>
          </a:r>
          <a:r>
            <a:rPr lang="uk-UA" sz="900" dirty="0"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кількості пунктів передбачених Програмою</a:t>
          </a:r>
          <a:endParaRPr lang="uk-UA" sz="14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0.65786</cdr:x>
      <cdr:y>0.55525</cdr:y>
    </cdr:from>
    <cdr:to>
      <cdr:x>0.889</cdr:x>
      <cdr:y>0.66974</cdr:y>
    </cdr:to>
    <cdr:sp macro="" textlink="">
      <cdr:nvSpPr>
        <cdr:cNvPr id="8" name="TextBox 39"/>
        <cdr:cNvSpPr txBox="1"/>
      </cdr:nvSpPr>
      <cdr:spPr>
        <a:xfrm xmlns:a="http://schemas.openxmlformats.org/drawingml/2006/main">
          <a:off x="2664297" y="1119508"/>
          <a:ext cx="936104" cy="230832"/>
        </a:xfrm>
        <a:prstGeom xmlns:a="http://schemas.openxmlformats.org/drawingml/2006/main" prst="rect">
          <a:avLst/>
        </a:prstGeom>
        <a:solidFill xmlns:a="http://schemas.openxmlformats.org/drawingml/2006/main">
          <a:srgbClr val="F79646"/>
        </a:solidFill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r>
            <a:rPr lang="uk-UA" sz="900" i="1" dirty="0">
              <a:solidFill>
                <a:schemeClr val="bg1"/>
              </a:solidFill>
              <a:latin typeface="Arial Black" panose="020B0A04020102020204" pitchFamily="34" charset="0"/>
            </a:rPr>
            <a:t>100%</a:t>
          </a:r>
        </a:p>
      </cdr:txBody>
    </cdr:sp>
  </cdr:relSizeAnchor>
  <cdr:relSizeAnchor xmlns:cdr="http://schemas.openxmlformats.org/drawingml/2006/chartDrawing">
    <cdr:from>
      <cdr:x>0.22756</cdr:x>
      <cdr:y>0.23935</cdr:y>
    </cdr:from>
    <cdr:to>
      <cdr:x>0.52451</cdr:x>
      <cdr:y>0.3492</cdr:y>
    </cdr:to>
    <cdr:cxnSp macro="">
      <cdr:nvCxnSpPr>
        <cdr:cNvPr id="9" name="Сполучна лінія уступом 26">
          <a:extLst xmlns:a="http://schemas.openxmlformats.org/drawingml/2006/main">
            <a:ext uri="{FF2B5EF4-FFF2-40B4-BE49-F238E27FC236}">
              <a16:creationId xmlns:a16="http://schemas.microsoft.com/office/drawing/2014/main" id="{6995C0C7-33A5-496D-B961-49F08EDD996A}"/>
            </a:ext>
          </a:extLst>
        </cdr:cNvPr>
        <cdr:cNvCxnSpPr>
          <a:stCxn xmlns:a="http://schemas.openxmlformats.org/drawingml/2006/main" id="11" idx="2"/>
          <a:endCxn xmlns:a="http://schemas.openxmlformats.org/drawingml/2006/main" id="3" idx="0"/>
        </cdr:cNvCxnSpPr>
      </cdr:nvCxnSpPr>
      <cdr:spPr>
        <a:xfrm xmlns:a="http://schemas.openxmlformats.org/drawingml/2006/main" rot="16200000" flipH="1">
          <a:off x="1412167" y="-7984"/>
          <a:ext cx="221488" cy="1202610"/>
        </a:xfrm>
        <a:prstGeom xmlns:a="http://schemas.openxmlformats.org/drawingml/2006/main" prst="bentConnector3">
          <a:avLst>
            <a:gd name="adj1" fmla="val 50000"/>
          </a:avLst>
        </a:prstGeom>
        <a:ln xmlns:a="http://schemas.openxmlformats.org/drawingml/2006/main" w="6350">
          <a:solidFill>
            <a:schemeClr val="bg1">
              <a:lumMod val="65000"/>
            </a:schemeClr>
          </a:solidFill>
          <a:tailEnd type="non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0.111</cdr:x>
      <cdr:y>0.02347</cdr:y>
    </cdr:from>
    <cdr:to>
      <cdr:x>0.34412</cdr:x>
      <cdr:y>0.23935</cdr:y>
    </cdr:to>
    <cdr:sp macro="" textlink="">
      <cdr:nvSpPr>
        <cdr:cNvPr id="11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49544" y="47317"/>
          <a:ext cx="944123" cy="43526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>
            <a:lnSpc>
              <a:spcPct val="115000"/>
            </a:lnSpc>
            <a:spcAft>
              <a:spcPts val="1000"/>
            </a:spcAft>
          </a:pPr>
          <a:r>
            <a:rPr lang="uk-UA" sz="105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місця питних водозаборів</a:t>
          </a:r>
          <a:endParaRPr lang="uk-UA" sz="14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0.54766</cdr:x>
      <cdr:y>0.10462</cdr:y>
    </cdr:from>
    <cdr:to>
      <cdr:x>0.80886</cdr:x>
      <cdr:y>0.21429</cdr:y>
    </cdr:to>
    <cdr:sp macro="" textlink="">
      <cdr:nvSpPr>
        <cdr:cNvPr id="13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217992" y="210937"/>
          <a:ext cx="1057846" cy="22112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r">
            <a:lnSpc>
              <a:spcPct val="115000"/>
            </a:lnSpc>
            <a:spcAft>
              <a:spcPts val="1000"/>
            </a:spcAft>
          </a:pPr>
          <a:r>
            <a:rPr lang="uk-UA" sz="105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транскордонні</a:t>
          </a:r>
          <a:endParaRPr lang="uk-UA" sz="14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0.58783</cdr:x>
      <cdr:y>0.32143</cdr:y>
    </cdr:from>
    <cdr:to>
      <cdr:x>0.60884</cdr:x>
      <cdr:y>0.67219</cdr:y>
    </cdr:to>
    <cdr:cxnSp macro="">
      <cdr:nvCxnSpPr>
        <cdr:cNvPr id="14" name="Сполучна лінія уступом 26">
          <a:extLst xmlns:a="http://schemas.openxmlformats.org/drawingml/2006/main">
            <a:ext uri="{FF2B5EF4-FFF2-40B4-BE49-F238E27FC236}">
              <a16:creationId xmlns:a16="http://schemas.microsoft.com/office/drawing/2014/main" id="{543B37EA-0293-4021-A0ED-BA72250EF5C5}"/>
            </a:ext>
          </a:extLst>
        </cdr:cNvPr>
        <cdr:cNvCxnSpPr>
          <a:endCxn xmlns:a="http://schemas.openxmlformats.org/drawingml/2006/main" id="4" idx="3"/>
        </cdr:cNvCxnSpPr>
      </cdr:nvCxnSpPr>
      <cdr:spPr>
        <a:xfrm xmlns:a="http://schemas.openxmlformats.org/drawingml/2006/main" rot="5400000">
          <a:off x="2069611" y="959123"/>
          <a:ext cx="707207" cy="85109"/>
        </a:xfrm>
        <a:prstGeom xmlns:a="http://schemas.openxmlformats.org/drawingml/2006/main" prst="bentConnector2">
          <a:avLst/>
        </a:prstGeom>
        <a:ln xmlns:a="http://schemas.openxmlformats.org/drawingml/2006/main" w="6350">
          <a:solidFill>
            <a:schemeClr val="bg1">
              <a:lumMod val="65000"/>
            </a:schemeClr>
          </a:solidFill>
          <a:tailEnd type="non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0.34214</cdr:x>
      <cdr:y>0.60714</cdr:y>
    </cdr:from>
    <cdr:to>
      <cdr:x>0.5555</cdr:x>
      <cdr:y>0.82531</cdr:y>
    </cdr:to>
    <cdr:sp macro="" textlink="">
      <cdr:nvSpPr>
        <cdr:cNvPr id="12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385648" y="1224136"/>
          <a:ext cx="864095" cy="43988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ct val="115000"/>
            </a:lnSpc>
            <a:spcAft>
              <a:spcPts val="0"/>
            </a:spcAft>
          </a:pPr>
          <a:r>
            <a:rPr lang="uk-UA" sz="9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пунктів</a:t>
          </a:r>
          <a:endParaRPr lang="uk-UA" sz="14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  <a:p xmlns:a="http://schemas.openxmlformats.org/drawingml/2006/main">
          <a:pPr algn="ctr">
            <a:lnSpc>
              <a:spcPct val="115000"/>
            </a:lnSpc>
            <a:spcAft>
              <a:spcPts val="0"/>
            </a:spcAft>
          </a:pPr>
          <a:r>
            <a:rPr lang="uk-UA" sz="9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моніторингу</a:t>
          </a:r>
          <a:endParaRPr lang="uk-UA" sz="14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0.30226</cdr:x>
      <cdr:y>0.57273</cdr:y>
    </cdr:from>
    <cdr:to>
      <cdr:x>0.38459</cdr:x>
      <cdr:y>0.69091</cdr:y>
    </cdr:to>
    <cdr:sp macro="" textlink="">
      <cdr:nvSpPr>
        <cdr:cNvPr id="24" name="TextBox 1">
          <a:extLst xmlns:a="http://schemas.openxmlformats.org/drawingml/2006/main">
            <a:ext uri="{FF2B5EF4-FFF2-40B4-BE49-F238E27FC236}">
              <a16:creationId xmlns:a16="http://schemas.microsoft.com/office/drawing/2014/main" id="{DAA4C213-FD57-48AB-9FC2-A77BE0832649}"/>
            </a:ext>
          </a:extLst>
        </cdr:cNvPr>
        <cdr:cNvSpPr txBox="1"/>
      </cdr:nvSpPr>
      <cdr:spPr>
        <a:xfrm xmlns:a="http://schemas.openxmlformats.org/drawingml/2006/main">
          <a:off x="1224136" y="1154756"/>
          <a:ext cx="333432" cy="2382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uk-UA" b="1" dirty="0"/>
            <a:t> 3</a:t>
          </a:r>
          <a:endParaRPr lang="x-none" sz="1100" b="1" dirty="0"/>
        </a:p>
      </cdr:txBody>
    </cdr:sp>
  </cdr:relSizeAnchor>
  <cdr:relSizeAnchor xmlns:cdr="http://schemas.openxmlformats.org/drawingml/2006/chartDrawing">
    <cdr:from>
      <cdr:x>0.1648</cdr:x>
      <cdr:y>0.53571</cdr:y>
    </cdr:from>
    <cdr:to>
      <cdr:x>0.30226</cdr:x>
      <cdr:y>0.63182</cdr:y>
    </cdr:to>
    <cdr:cxnSp macro="">
      <cdr:nvCxnSpPr>
        <cdr:cNvPr id="25" name="Сполучна лінія уступом 26">
          <a:extLst xmlns:a="http://schemas.openxmlformats.org/drawingml/2006/main">
            <a:ext uri="{FF2B5EF4-FFF2-40B4-BE49-F238E27FC236}">
              <a16:creationId xmlns:a16="http://schemas.microsoft.com/office/drawing/2014/main" id="{269381EB-B1B6-4744-BF0D-DF21E82098F4}"/>
            </a:ext>
          </a:extLst>
        </cdr:cNvPr>
        <cdr:cNvCxnSpPr>
          <a:stCxn xmlns:a="http://schemas.openxmlformats.org/drawingml/2006/main" id="27" idx="2"/>
          <a:endCxn xmlns:a="http://schemas.openxmlformats.org/drawingml/2006/main" id="24" idx="1"/>
        </cdr:cNvCxnSpPr>
      </cdr:nvCxnSpPr>
      <cdr:spPr>
        <a:xfrm xmlns:a="http://schemas.openxmlformats.org/drawingml/2006/main" rot="16200000" flipH="1">
          <a:off x="848888" y="898642"/>
          <a:ext cx="193771" cy="556725"/>
        </a:xfrm>
        <a:prstGeom xmlns:a="http://schemas.openxmlformats.org/drawingml/2006/main" prst="bentConnector2">
          <a:avLst/>
        </a:prstGeom>
        <a:ln xmlns:a="http://schemas.openxmlformats.org/drawingml/2006/main" w="6350">
          <a:solidFill>
            <a:schemeClr val="bg1">
              <a:lumMod val="65000"/>
            </a:schemeClr>
          </a:solidFill>
          <a:tailEnd type="non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0.04507</cdr:x>
      <cdr:y>0.41424</cdr:y>
    </cdr:from>
    <cdr:to>
      <cdr:x>0.28452</cdr:x>
      <cdr:y>0.53571</cdr:y>
    </cdr:to>
    <cdr:sp macro="" textlink="">
      <cdr:nvSpPr>
        <cdr:cNvPr id="27" name="Текстове поле 2">
          <a:extLst xmlns:a="http://schemas.openxmlformats.org/drawingml/2006/main">
            <a:ext uri="{FF2B5EF4-FFF2-40B4-BE49-F238E27FC236}">
              <a16:creationId xmlns:a16="http://schemas.microsoft.com/office/drawing/2014/main" id="{E9193B9F-C601-4C74-A293-99F312811FD4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2531" y="835201"/>
          <a:ext cx="969759" cy="24491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>
            <a:lnSpc>
              <a:spcPct val="115000"/>
            </a:lnSpc>
            <a:spcAft>
              <a:spcPts val="1000"/>
            </a:spcAft>
          </a:pPr>
          <a:r>
            <a:rPr lang="uk-UA" sz="1050" dirty="0"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антропогенні</a:t>
          </a:r>
          <a:endParaRPr lang="uk-UA" sz="14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0.60884</cdr:x>
      <cdr:y>0.21429</cdr:y>
    </cdr:from>
    <cdr:to>
      <cdr:x>0.67826</cdr:x>
      <cdr:y>0.32143</cdr:y>
    </cdr:to>
    <cdr:cxnSp macro="">
      <cdr:nvCxnSpPr>
        <cdr:cNvPr id="47" name="Сполучна лінія уступом 26">
          <a:extLst xmlns:a="http://schemas.openxmlformats.org/drawingml/2006/main">
            <a:ext uri="{FF2B5EF4-FFF2-40B4-BE49-F238E27FC236}">
              <a16:creationId xmlns:a16="http://schemas.microsoft.com/office/drawing/2014/main" id="{7560453B-557E-4896-BE0D-FA38F2058691}"/>
            </a:ext>
          </a:extLst>
        </cdr:cNvPr>
        <cdr:cNvCxnSpPr>
          <a:stCxn xmlns:a="http://schemas.openxmlformats.org/drawingml/2006/main" id="13" idx="2"/>
        </cdr:cNvCxnSpPr>
      </cdr:nvCxnSpPr>
      <cdr:spPr>
        <a:xfrm xmlns:a="http://schemas.openxmlformats.org/drawingml/2006/main" rot="5400000">
          <a:off x="2498333" y="399492"/>
          <a:ext cx="216018" cy="281147"/>
        </a:xfrm>
        <a:prstGeom xmlns:a="http://schemas.openxmlformats.org/drawingml/2006/main" prst="bentConnector2">
          <a:avLst/>
        </a:prstGeom>
        <a:ln xmlns:a="http://schemas.openxmlformats.org/drawingml/2006/main" w="6350">
          <a:solidFill>
            <a:schemeClr val="bg1">
              <a:lumMod val="65000"/>
            </a:schemeClr>
          </a:solidFill>
          <a:tailEnd type="non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2">
            <a:extLst>
              <a:ext uri="{FF2B5EF4-FFF2-40B4-BE49-F238E27FC236}">
                <a16:creationId xmlns:a16="http://schemas.microsoft.com/office/drawing/2014/main" id="{3072F850-B5DF-4006-A1E1-7A213CBA0E1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33875" cy="344488"/>
          </a:xfrm>
          <a:prstGeom prst="rect">
            <a:avLst/>
          </a:prstGeom>
          <a:noFill/>
          <a:ln>
            <a:noFill/>
          </a:ln>
        </p:spPr>
        <p:txBody>
          <a:bodyPr vert="horz" wrap="square" lIns="93516" tIns="46758" rIns="93516" bIns="46758" numCol="1" anchor="t" anchorCtr="0" compatLnSpc="1">
            <a:prstTxWarp prst="textNoShape">
              <a:avLst/>
            </a:prstTxWarp>
          </a:bodyPr>
          <a:lstStyle>
            <a:lvl1pPr defTabSz="935038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5" name="Rectangle 3">
            <a:extLst>
              <a:ext uri="{FF2B5EF4-FFF2-40B4-BE49-F238E27FC236}">
                <a16:creationId xmlns:a16="http://schemas.microsoft.com/office/drawing/2014/main" id="{94DC3FEE-FA83-4257-A772-1355924C382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65788" y="0"/>
            <a:ext cx="4335462" cy="344488"/>
          </a:xfrm>
          <a:prstGeom prst="rect">
            <a:avLst/>
          </a:prstGeom>
          <a:noFill/>
          <a:ln>
            <a:noFill/>
          </a:ln>
        </p:spPr>
        <p:txBody>
          <a:bodyPr vert="horz" wrap="square" lIns="93516" tIns="46758" rIns="93516" bIns="46758" numCol="1" anchor="t" anchorCtr="0" compatLnSpc="1">
            <a:prstTxWarp prst="textNoShape">
              <a:avLst/>
            </a:prstTxWarp>
          </a:bodyPr>
          <a:lstStyle>
            <a:lvl1pPr algn="r" defTabSz="935038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6" name="Rectangle 4">
            <a:extLst>
              <a:ext uri="{FF2B5EF4-FFF2-40B4-BE49-F238E27FC236}">
                <a16:creationId xmlns:a16="http://schemas.microsoft.com/office/drawing/2014/main" id="{7B6703F6-A8C9-4D72-BBA7-B56FCE68561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35738"/>
            <a:ext cx="4333875" cy="344487"/>
          </a:xfrm>
          <a:prstGeom prst="rect">
            <a:avLst/>
          </a:prstGeom>
          <a:noFill/>
          <a:ln>
            <a:noFill/>
          </a:ln>
        </p:spPr>
        <p:txBody>
          <a:bodyPr vert="horz" wrap="square" lIns="93516" tIns="46758" rIns="93516" bIns="46758" numCol="1" anchor="b" anchorCtr="0" compatLnSpc="1">
            <a:prstTxWarp prst="textNoShape">
              <a:avLst/>
            </a:prstTxWarp>
          </a:bodyPr>
          <a:lstStyle>
            <a:lvl1pPr defTabSz="935038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7" name="Rectangle 5">
            <a:extLst>
              <a:ext uri="{FF2B5EF4-FFF2-40B4-BE49-F238E27FC236}">
                <a16:creationId xmlns:a16="http://schemas.microsoft.com/office/drawing/2014/main" id="{CC270500-A4A7-49EF-91E4-DB40E04DEB31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65788" y="6535738"/>
            <a:ext cx="4335462" cy="344487"/>
          </a:xfrm>
          <a:prstGeom prst="rect">
            <a:avLst/>
          </a:prstGeom>
          <a:noFill/>
          <a:ln>
            <a:noFill/>
          </a:ln>
        </p:spPr>
        <p:txBody>
          <a:bodyPr vert="horz" wrap="square" lIns="93516" tIns="46758" rIns="93516" bIns="46758" numCol="1" anchor="b" anchorCtr="0" compatLnSpc="1">
            <a:prstTxWarp prst="textNoShape">
              <a:avLst/>
            </a:prstTxWarp>
          </a:bodyPr>
          <a:lstStyle>
            <a:lvl1pPr algn="r" defTabSz="935038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02E9A9A-32CC-42A5-A45D-85DC2528E247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4630196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>
              <a:ext uri="{FF2B5EF4-FFF2-40B4-BE49-F238E27FC236}">
                <a16:creationId xmlns:a16="http://schemas.microsoft.com/office/drawing/2014/main" id="{E665D511-3758-445B-BD94-D3C7AE38B46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33875" cy="344488"/>
          </a:xfrm>
          <a:prstGeom prst="rect">
            <a:avLst/>
          </a:prstGeom>
          <a:noFill/>
          <a:ln>
            <a:noFill/>
          </a:ln>
        </p:spPr>
        <p:txBody>
          <a:bodyPr vert="horz" wrap="square" lIns="93516" tIns="46758" rIns="93516" bIns="46758" numCol="1" anchor="t" anchorCtr="0" compatLnSpc="1">
            <a:prstTxWarp prst="textNoShape">
              <a:avLst/>
            </a:prstTxWarp>
          </a:bodyPr>
          <a:lstStyle>
            <a:lvl1pPr defTabSz="935038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AE492ADA-EA5A-4F34-AC09-D9930D6B05C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665788" y="0"/>
            <a:ext cx="4335462" cy="344488"/>
          </a:xfrm>
          <a:prstGeom prst="rect">
            <a:avLst/>
          </a:prstGeom>
          <a:noFill/>
          <a:ln>
            <a:noFill/>
          </a:ln>
        </p:spPr>
        <p:txBody>
          <a:bodyPr vert="horz" wrap="square" lIns="93516" tIns="46758" rIns="93516" bIns="46758" numCol="1" anchor="t" anchorCtr="0" compatLnSpc="1">
            <a:prstTxWarp prst="textNoShape">
              <a:avLst/>
            </a:prstTxWarp>
          </a:bodyPr>
          <a:lstStyle>
            <a:lvl1pPr algn="r" defTabSz="935038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35313" y="515938"/>
            <a:ext cx="3730625" cy="2581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3733" name="Rectangle 5">
            <a:extLst>
              <a:ext uri="{FF2B5EF4-FFF2-40B4-BE49-F238E27FC236}">
                <a16:creationId xmlns:a16="http://schemas.microsoft.com/office/drawing/2014/main" id="{79BA2A0B-F7FC-4BA7-AD46-F1484A9D3FD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000125" y="3268663"/>
            <a:ext cx="8002588" cy="3097212"/>
          </a:xfrm>
          <a:prstGeom prst="rect">
            <a:avLst/>
          </a:prstGeom>
          <a:noFill/>
          <a:ln>
            <a:noFill/>
          </a:ln>
        </p:spPr>
        <p:txBody>
          <a:bodyPr vert="horz" wrap="square" lIns="93516" tIns="46758" rIns="93516" bIns="467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73734" name="Rectangle 6">
            <a:extLst>
              <a:ext uri="{FF2B5EF4-FFF2-40B4-BE49-F238E27FC236}">
                <a16:creationId xmlns:a16="http://schemas.microsoft.com/office/drawing/2014/main" id="{CAE649F8-16EE-4BAC-BF8F-B6B6DC51B59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35738"/>
            <a:ext cx="4333875" cy="344487"/>
          </a:xfrm>
          <a:prstGeom prst="rect">
            <a:avLst/>
          </a:prstGeom>
          <a:noFill/>
          <a:ln>
            <a:noFill/>
          </a:ln>
        </p:spPr>
        <p:txBody>
          <a:bodyPr vert="horz" wrap="square" lIns="93516" tIns="46758" rIns="93516" bIns="46758" numCol="1" anchor="b" anchorCtr="0" compatLnSpc="1">
            <a:prstTxWarp prst="textNoShape">
              <a:avLst/>
            </a:prstTxWarp>
          </a:bodyPr>
          <a:lstStyle>
            <a:lvl1pPr defTabSz="935038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3735" name="Rectangle 7">
            <a:extLst>
              <a:ext uri="{FF2B5EF4-FFF2-40B4-BE49-F238E27FC236}">
                <a16:creationId xmlns:a16="http://schemas.microsoft.com/office/drawing/2014/main" id="{20F58563-AD88-4F80-80D9-FA5E2D7A846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65788" y="6535738"/>
            <a:ext cx="4335462" cy="344487"/>
          </a:xfrm>
          <a:prstGeom prst="rect">
            <a:avLst/>
          </a:prstGeom>
          <a:noFill/>
          <a:ln>
            <a:noFill/>
          </a:ln>
        </p:spPr>
        <p:txBody>
          <a:bodyPr vert="horz" wrap="square" lIns="93516" tIns="46758" rIns="93516" bIns="46758" numCol="1" anchor="b" anchorCtr="0" compatLnSpc="1">
            <a:prstTxWarp prst="textNoShape">
              <a:avLst/>
            </a:prstTxWarp>
          </a:bodyPr>
          <a:lstStyle>
            <a:lvl1pPr algn="r" defTabSz="935038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B406EBE-2A7D-4627-9BF9-A36B9A0861FB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0086639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9CDC5B-01D7-4D77-A37D-F34DB989BF78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801629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AD8328-A7FC-4711-BDF3-2EFFDC779E57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289065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6C6651-9859-4787-8EA6-9FE41258222A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5138445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57F01-44F8-4529-B04C-B6C06411D699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7283065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396C50-6D17-445A-9B5D-C080B4F4A098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5505825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035550" y="1600200"/>
            <a:ext cx="437515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5035550" y="3938589"/>
            <a:ext cx="437515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4F00B6-FA82-4CAD-BDAB-04B720B0669D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976670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0141E3-344F-44E0-89AE-AEC8C6107F8F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728525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E8ED2-6A8F-4E75-A66A-14F6F526746E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4164668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C9CC16-70FD-4C5C-9CAA-BCCD79447CC2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19750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2BEC61-9036-4569-A8BF-0959457EECF2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030460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BBCFA5-CA30-4F34-AD4F-6BA4F08A06E4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377495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0C4985-BC76-4A72-B333-E649EAA28F74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967913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703868-435C-4DA1-B325-FD3D3E89265F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097345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30BBC5-B8D1-4242-B906-0FF7EEF46CD2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507113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DE4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/>
              <a:t>Образец текста</a:t>
            </a:r>
          </a:p>
          <a:p>
            <a:pPr lvl="1"/>
            <a:r>
              <a:rPr lang="ru-RU" altLang="uk-UA"/>
              <a:t>Второй уровень</a:t>
            </a:r>
          </a:p>
          <a:p>
            <a:pPr lvl="2"/>
            <a:r>
              <a:rPr lang="ru-RU" altLang="uk-UA"/>
              <a:t>Третий уровень</a:t>
            </a:r>
          </a:p>
          <a:p>
            <a:pPr lvl="3"/>
            <a:r>
              <a:rPr lang="ru-RU" altLang="uk-UA"/>
              <a:t>Четвертый уровень</a:t>
            </a:r>
          </a:p>
          <a:p>
            <a:pPr lvl="4"/>
            <a:r>
              <a:rPr lang="ru-RU" altLang="uk-UA"/>
              <a:t>Пятый уровень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E477F7F-CD29-4136-B156-BC2DE3A37667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chart" Target="../charts/char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CFDFE"/>
            </a:gs>
            <a:gs pos="74001">
              <a:srgbClr val="E0F1F2"/>
            </a:gs>
            <a:gs pos="83000">
              <a:srgbClr val="E0F1F2"/>
            </a:gs>
            <a:gs pos="100000">
              <a:srgbClr val="EBF6F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041" y="73676"/>
            <a:ext cx="471487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Рисунок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528" y="140351"/>
            <a:ext cx="961390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55003960"/>
              </p:ext>
            </p:extLst>
          </p:nvPr>
        </p:nvGraphicFramePr>
        <p:xfrm>
          <a:off x="110968" y="1196752"/>
          <a:ext cx="4049944" cy="2016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4508196" y="4038863"/>
            <a:ext cx="539780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000" b="1" dirty="0"/>
          </a:p>
          <a:p>
            <a:r>
              <a:rPr lang="ru-RU" sz="1000" b="1" dirty="0"/>
              <a:t>П</a:t>
            </a:r>
            <a:r>
              <a:rPr lang="uk-UA" sz="1000" b="1" dirty="0" err="1"/>
              <a:t>еревищення</a:t>
            </a:r>
            <a:r>
              <a:rPr lang="uk-UA" sz="1000" b="1" dirty="0"/>
              <a:t> вмісту НЕ </a:t>
            </a:r>
            <a:r>
              <a:rPr lang="ru-RU" sz="1000" b="1" dirty="0"/>
              <a:t>ЗАФІКСОВАНО</a:t>
            </a:r>
            <a:r>
              <a:rPr lang="uk-UA" sz="1000" b="1" dirty="0"/>
              <a:t>.</a:t>
            </a:r>
            <a:endParaRPr lang="uk-UA" sz="1000" dirty="0"/>
          </a:p>
          <a:p>
            <a:endParaRPr lang="uk-UA" sz="1000" b="1" dirty="0"/>
          </a:p>
          <a:p>
            <a:endParaRPr lang="uk-UA" sz="1000" b="1" dirty="0"/>
          </a:p>
          <a:p>
            <a:endParaRPr lang="uk-UA" sz="1000" b="1" dirty="0">
              <a:solidFill>
                <a:srgbClr val="FF0000"/>
              </a:solidFill>
            </a:endParaRPr>
          </a:p>
          <a:p>
            <a:r>
              <a:rPr lang="uk-UA" sz="1000" b="1" dirty="0"/>
              <a:t>ВИЯВЛЕНО вміст показників в межах екологічних нормативів якості:</a:t>
            </a:r>
            <a:endParaRPr lang="uk-UA" sz="10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uk-UA" sz="1000" b="1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uk-UA" sz="1000" b="1" dirty="0" err="1"/>
              <a:t>поліароматичні</a:t>
            </a:r>
            <a:r>
              <a:rPr lang="uk-UA" sz="1000" b="1" dirty="0"/>
              <a:t> вуглеводні </a:t>
            </a:r>
            <a:r>
              <a:rPr lang="uk-UA" sz="1000" dirty="0"/>
              <a:t>(антрацен, </a:t>
            </a:r>
            <a:r>
              <a:rPr lang="uk-UA" sz="1000" dirty="0" err="1"/>
              <a:t>флуорантен</a:t>
            </a:r>
            <a:r>
              <a:rPr lang="uk-UA" sz="1000" dirty="0"/>
              <a:t>);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uk-UA" sz="10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uk-UA" sz="1000" b="1" dirty="0" err="1"/>
              <a:t>галогеновані</a:t>
            </a:r>
            <a:r>
              <a:rPr lang="uk-UA" sz="1000" b="1" dirty="0"/>
              <a:t> вуглеводні </a:t>
            </a:r>
            <a:r>
              <a:rPr lang="uk-UA" sz="1000" dirty="0"/>
              <a:t>(</a:t>
            </a:r>
            <a:r>
              <a:rPr lang="uk-UA" sz="1000" dirty="0" err="1"/>
              <a:t>трихлорметан</a:t>
            </a:r>
            <a:r>
              <a:rPr lang="en-US" sz="1000" dirty="0"/>
              <a:t>)</a:t>
            </a:r>
            <a:r>
              <a:rPr lang="ru-RU" sz="1000" dirty="0"/>
              <a:t>;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uk-UA" sz="10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uk-UA" sz="1000" b="1" dirty="0"/>
              <a:t>важкі метали </a:t>
            </a:r>
            <a:r>
              <a:rPr lang="uk-UA" sz="1000" dirty="0"/>
              <a:t>(кадмій, нікель);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uk-UA" sz="10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uk-UA" sz="1000" b="1" dirty="0"/>
              <a:t>специфічні метали </a:t>
            </a:r>
            <a:r>
              <a:rPr lang="uk-UA" sz="1000" dirty="0"/>
              <a:t>(мідь, цинк, миш’як, марганець, залізо);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uk-UA" sz="10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000" b="1" dirty="0" err="1"/>
              <a:t>спецефічні</a:t>
            </a:r>
            <a:r>
              <a:rPr lang="ru-RU" sz="1000" b="1" dirty="0"/>
              <a:t> </a:t>
            </a:r>
            <a:r>
              <a:rPr lang="ru-RU" sz="1000" b="1" dirty="0" err="1"/>
              <a:t>пестициди</a:t>
            </a:r>
            <a:r>
              <a:rPr lang="ru-RU" sz="1000" b="1" dirty="0"/>
              <a:t> </a:t>
            </a:r>
            <a:r>
              <a:rPr lang="ru-RU" sz="1000" dirty="0"/>
              <a:t>(</a:t>
            </a:r>
            <a:r>
              <a:rPr lang="ru-RU" sz="1000" dirty="0" err="1"/>
              <a:t>метолахлор</a:t>
            </a:r>
            <a:r>
              <a:rPr lang="ru-RU" sz="1000" dirty="0"/>
              <a:t>, </a:t>
            </a:r>
            <a:r>
              <a:rPr lang="ru-RU" sz="1000" dirty="0" err="1"/>
              <a:t>тербутилазин</a:t>
            </a:r>
            <a:r>
              <a:rPr lang="ru-RU" sz="1000" dirty="0"/>
              <a:t>, триклозан).</a:t>
            </a:r>
            <a:endParaRPr lang="uk-UA" sz="10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309495" y="3843625"/>
            <a:ext cx="3923425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ru-RU" sz="1000" b="1" dirty="0" err="1"/>
              <a:t>Органічні</a:t>
            </a:r>
            <a:r>
              <a:rPr lang="ru-RU" sz="1000" b="1" dirty="0"/>
              <a:t> </a:t>
            </a:r>
            <a:r>
              <a:rPr lang="ru-RU" sz="1000" b="1" dirty="0" err="1"/>
              <a:t>показники</a:t>
            </a:r>
            <a:endParaRPr lang="ru-RU" sz="1000" dirty="0"/>
          </a:p>
          <a:p>
            <a:pPr lvl="0"/>
            <a:r>
              <a:rPr lang="uk-UA" sz="1000" dirty="0"/>
              <a:t>БСК</a:t>
            </a:r>
            <a:r>
              <a:rPr lang="uk-UA" sz="700" dirty="0"/>
              <a:t>5</a:t>
            </a:r>
            <a:r>
              <a:rPr lang="uk-UA" sz="1000" dirty="0"/>
              <a:t> (норма – 3 </a:t>
            </a:r>
            <a:r>
              <a:rPr lang="ru-RU" sz="1000" dirty="0"/>
              <a:t>мг</a:t>
            </a:r>
            <a:r>
              <a:rPr lang="uk-UA" sz="1000" dirty="0"/>
              <a:t>О</a:t>
            </a:r>
            <a:r>
              <a:rPr lang="uk-UA" sz="1000" baseline="-25000" dirty="0"/>
              <a:t>2</a:t>
            </a:r>
            <a:r>
              <a:rPr lang="uk-UA" sz="1000" dirty="0"/>
              <a:t>/дм</a:t>
            </a:r>
            <a:r>
              <a:rPr lang="uk-UA" sz="1000" baseline="30000" dirty="0"/>
              <a:t>3</a:t>
            </a:r>
            <a:r>
              <a:rPr lang="ru-RU" sz="1000" dirty="0"/>
              <a:t>)</a:t>
            </a:r>
            <a:r>
              <a:rPr lang="uk-UA" sz="1000" dirty="0"/>
              <a:t>: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uk-UA" sz="1000" dirty="0"/>
              <a:t>мінімальне значення – 1,3 </a:t>
            </a:r>
            <a:r>
              <a:rPr lang="ru-RU" sz="1000" dirty="0"/>
              <a:t>мг</a:t>
            </a:r>
            <a:r>
              <a:rPr lang="uk-UA" sz="1000" dirty="0"/>
              <a:t>О</a:t>
            </a:r>
            <a:r>
              <a:rPr lang="uk-UA" sz="1000" baseline="-25000" dirty="0"/>
              <a:t>2</a:t>
            </a:r>
            <a:r>
              <a:rPr lang="uk-UA" sz="1000" dirty="0"/>
              <a:t>/дм</a:t>
            </a:r>
            <a:r>
              <a:rPr lang="uk-UA" sz="1000" baseline="30000" dirty="0"/>
              <a:t>3</a:t>
            </a:r>
            <a:r>
              <a:rPr lang="uk-UA" sz="1000" dirty="0"/>
              <a:t>;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uk-UA" sz="1000" dirty="0"/>
              <a:t>максимальне значення – 2,5 </a:t>
            </a:r>
            <a:r>
              <a:rPr lang="ru-RU" sz="1000" dirty="0"/>
              <a:t>мг</a:t>
            </a:r>
            <a:r>
              <a:rPr lang="uk-UA" sz="1000" dirty="0"/>
              <a:t>О</a:t>
            </a:r>
            <a:r>
              <a:rPr lang="uk-UA" sz="1000" baseline="-25000" dirty="0"/>
              <a:t>2</a:t>
            </a:r>
            <a:r>
              <a:rPr lang="uk-UA" sz="1000" dirty="0"/>
              <a:t>/дм</a:t>
            </a:r>
            <a:r>
              <a:rPr lang="uk-UA" sz="1000" baseline="30000" dirty="0"/>
              <a:t>3</a:t>
            </a:r>
            <a:r>
              <a:rPr lang="uk-UA" sz="1000" dirty="0"/>
              <a:t>;</a:t>
            </a:r>
          </a:p>
          <a:p>
            <a:pPr lvl="0"/>
            <a:r>
              <a:rPr lang="uk-UA" sz="1000" dirty="0"/>
              <a:t>ХСК (норма – 15 мгО</a:t>
            </a:r>
            <a:r>
              <a:rPr lang="uk-UA" sz="1000" baseline="-25000" dirty="0"/>
              <a:t>2</a:t>
            </a:r>
            <a:r>
              <a:rPr lang="uk-UA" sz="1000" dirty="0"/>
              <a:t>/дм</a:t>
            </a:r>
            <a:r>
              <a:rPr lang="uk-UA" sz="1000" baseline="30000" dirty="0"/>
              <a:t>3</a:t>
            </a:r>
            <a:r>
              <a:rPr lang="uk-UA" sz="1000" dirty="0"/>
              <a:t>):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1000" dirty="0"/>
              <a:t> мінімальне значення – 1,8 </a:t>
            </a:r>
            <a:r>
              <a:rPr lang="ru-RU" sz="1000" dirty="0"/>
              <a:t>мг</a:t>
            </a:r>
            <a:r>
              <a:rPr lang="uk-UA" sz="1000" dirty="0"/>
              <a:t>О</a:t>
            </a:r>
            <a:r>
              <a:rPr lang="uk-UA" sz="1000" baseline="-25000" dirty="0"/>
              <a:t>2</a:t>
            </a:r>
            <a:r>
              <a:rPr lang="uk-UA" sz="1000" dirty="0"/>
              <a:t>/дм</a:t>
            </a:r>
            <a:r>
              <a:rPr lang="uk-UA" sz="1000" baseline="30000" dirty="0"/>
              <a:t>3</a:t>
            </a:r>
            <a:r>
              <a:rPr lang="uk-UA" sz="1000" dirty="0"/>
              <a:t>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1000" dirty="0"/>
              <a:t> максимальне значення – 14,0 </a:t>
            </a:r>
            <a:r>
              <a:rPr lang="ru-RU" sz="1000" dirty="0"/>
              <a:t>мг</a:t>
            </a:r>
            <a:r>
              <a:rPr lang="uk-UA" sz="1000" dirty="0"/>
              <a:t>О</a:t>
            </a:r>
            <a:r>
              <a:rPr lang="uk-UA" sz="1000" baseline="-25000" dirty="0"/>
              <a:t>2</a:t>
            </a:r>
            <a:r>
              <a:rPr lang="uk-UA" sz="1000" dirty="0"/>
              <a:t>/дм</a:t>
            </a:r>
            <a:r>
              <a:rPr lang="uk-UA" sz="1000" baseline="30000" dirty="0"/>
              <a:t>3</a:t>
            </a:r>
            <a:r>
              <a:rPr lang="uk-UA" sz="1000" dirty="0"/>
              <a:t>.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309495" y="4978813"/>
            <a:ext cx="3851417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000" b="1" dirty="0" err="1"/>
              <a:t>Біогенні</a:t>
            </a:r>
            <a:r>
              <a:rPr lang="ru-RU" sz="1000" b="1" dirty="0"/>
              <a:t> </a:t>
            </a:r>
            <a:r>
              <a:rPr lang="ru-RU" sz="1000" b="1" dirty="0" err="1"/>
              <a:t>показники</a:t>
            </a:r>
            <a:endParaRPr lang="ru-RU" sz="1000" dirty="0"/>
          </a:p>
          <a:p>
            <a:pPr lvl="0"/>
            <a:r>
              <a:rPr lang="ru-RU" sz="1000" dirty="0" err="1"/>
              <a:t>Амоній</a:t>
            </a:r>
            <a:r>
              <a:rPr lang="ru-RU" sz="1000" dirty="0"/>
              <a:t> </a:t>
            </a:r>
            <a:r>
              <a:rPr lang="ru-RU" sz="1000" dirty="0" err="1"/>
              <a:t>іони</a:t>
            </a:r>
            <a:r>
              <a:rPr lang="ru-RU" sz="1000" dirty="0"/>
              <a:t> (норма – </a:t>
            </a:r>
            <a:r>
              <a:rPr lang="en-US" sz="1000" dirty="0"/>
              <a:t>1,28 </a:t>
            </a:r>
            <a:r>
              <a:rPr lang="uk-UA" sz="1000" dirty="0"/>
              <a:t>мг/дм</a:t>
            </a:r>
            <a:r>
              <a:rPr lang="uk-UA" sz="1000" baseline="30000" dirty="0"/>
              <a:t>3</a:t>
            </a:r>
            <a:r>
              <a:rPr lang="ru-RU" sz="1000" dirty="0"/>
              <a:t>) – в межах 0,041 </a:t>
            </a:r>
            <a:r>
              <a:rPr lang="uk-UA" sz="1000" dirty="0"/>
              <a:t>мг/дм</a:t>
            </a:r>
            <a:r>
              <a:rPr lang="uk-UA" sz="1000" baseline="30000" dirty="0"/>
              <a:t>3 </a:t>
            </a:r>
            <a:r>
              <a:rPr lang="ru-RU" sz="1000" dirty="0"/>
              <a:t>– 0,61 </a:t>
            </a:r>
            <a:r>
              <a:rPr lang="uk-UA" sz="1000" dirty="0"/>
              <a:t>мг/дм</a:t>
            </a:r>
            <a:r>
              <a:rPr lang="uk-UA" sz="1000" baseline="30000" dirty="0"/>
              <a:t>3</a:t>
            </a:r>
            <a:r>
              <a:rPr lang="uk-UA" sz="1000" dirty="0"/>
              <a:t>;</a:t>
            </a:r>
            <a:endParaRPr lang="x-none" sz="1000" dirty="0"/>
          </a:p>
          <a:p>
            <a:pPr lvl="0"/>
            <a:r>
              <a:rPr lang="ru-RU" sz="1000" dirty="0"/>
              <a:t>Фосфат-</a:t>
            </a:r>
            <a:r>
              <a:rPr lang="ru-RU" sz="1000" dirty="0" err="1"/>
              <a:t>іони</a:t>
            </a:r>
            <a:r>
              <a:rPr lang="ru-RU" sz="1000" dirty="0"/>
              <a:t> (норма – 3,5 </a:t>
            </a:r>
            <a:r>
              <a:rPr lang="uk-UA" sz="1000" dirty="0"/>
              <a:t>мг/дм</a:t>
            </a:r>
            <a:r>
              <a:rPr lang="uk-UA" sz="1000" baseline="30000" dirty="0"/>
              <a:t>3</a:t>
            </a:r>
            <a:r>
              <a:rPr lang="ru-RU" sz="1000" dirty="0"/>
              <a:t>) – в межах &lt;0,015 </a:t>
            </a:r>
            <a:r>
              <a:rPr lang="uk-UA" sz="1000" dirty="0"/>
              <a:t>мг/дм</a:t>
            </a:r>
            <a:r>
              <a:rPr lang="uk-UA" sz="1000" baseline="30000" dirty="0"/>
              <a:t>3</a:t>
            </a:r>
            <a:r>
              <a:rPr lang="ru-RU" sz="1000" dirty="0"/>
              <a:t> - 0,138 </a:t>
            </a:r>
            <a:r>
              <a:rPr lang="uk-UA" sz="1000" dirty="0"/>
              <a:t>мг/дм</a:t>
            </a:r>
            <a:r>
              <a:rPr lang="uk-UA" sz="1000" baseline="30000" dirty="0"/>
              <a:t>3</a:t>
            </a:r>
            <a:r>
              <a:rPr lang="uk-UA" sz="1000" dirty="0"/>
              <a:t>;</a:t>
            </a:r>
            <a:endParaRPr lang="x-none" sz="1000" dirty="0"/>
          </a:p>
          <a:p>
            <a:pPr lvl="0"/>
            <a:r>
              <a:rPr lang="ru-RU" sz="1000" dirty="0" err="1"/>
              <a:t>Нітрат-іони</a:t>
            </a:r>
            <a:r>
              <a:rPr lang="ru-RU" sz="1000" dirty="0"/>
              <a:t>  (норма – 45 </a:t>
            </a:r>
            <a:r>
              <a:rPr lang="uk-UA" sz="1000" dirty="0"/>
              <a:t>мг/дм</a:t>
            </a:r>
            <a:r>
              <a:rPr lang="uk-UA" sz="1000" baseline="30000" dirty="0"/>
              <a:t>3</a:t>
            </a:r>
            <a:r>
              <a:rPr lang="ru-RU" sz="1000" dirty="0"/>
              <a:t>) – в межах 1,9 </a:t>
            </a:r>
            <a:r>
              <a:rPr lang="uk-UA" sz="1000" dirty="0"/>
              <a:t>мг/дм</a:t>
            </a:r>
            <a:r>
              <a:rPr lang="uk-UA" sz="1000" baseline="30000" dirty="0"/>
              <a:t>3</a:t>
            </a:r>
            <a:r>
              <a:rPr lang="uk-UA" sz="1000" dirty="0"/>
              <a:t> </a:t>
            </a:r>
            <a:r>
              <a:rPr lang="ru-RU" sz="1000" dirty="0"/>
              <a:t>– 4,06</a:t>
            </a:r>
            <a:r>
              <a:rPr lang="uk-UA" sz="1000" dirty="0"/>
              <a:t> мг/дм</a:t>
            </a:r>
            <a:r>
              <a:rPr lang="uk-UA" sz="1000" baseline="30000" dirty="0"/>
              <a:t>3</a:t>
            </a:r>
            <a:r>
              <a:rPr lang="uk-UA" sz="1000" dirty="0"/>
              <a:t>;</a:t>
            </a:r>
            <a:endParaRPr lang="x-none" sz="1000" dirty="0"/>
          </a:p>
          <a:p>
            <a:pPr lvl="0"/>
            <a:r>
              <a:rPr lang="ru-RU" sz="1000" dirty="0" err="1"/>
              <a:t>Нітрит-іони</a:t>
            </a:r>
            <a:r>
              <a:rPr lang="ru-RU" sz="1000" dirty="0"/>
              <a:t> (норма – 3,3 </a:t>
            </a:r>
            <a:r>
              <a:rPr lang="uk-UA" sz="1000" dirty="0"/>
              <a:t>мг/дм</a:t>
            </a:r>
            <a:r>
              <a:rPr lang="uk-UA" sz="1000" baseline="30000" dirty="0"/>
              <a:t>3</a:t>
            </a:r>
            <a:r>
              <a:rPr lang="ru-RU" sz="1000" dirty="0"/>
              <a:t>) – в межах 0,043 </a:t>
            </a:r>
            <a:r>
              <a:rPr lang="uk-UA" sz="1000" dirty="0"/>
              <a:t>мг/дм</a:t>
            </a:r>
            <a:r>
              <a:rPr lang="uk-UA" sz="1000" baseline="30000" dirty="0"/>
              <a:t>3</a:t>
            </a:r>
            <a:r>
              <a:rPr lang="uk-UA" sz="1000" dirty="0"/>
              <a:t> </a:t>
            </a:r>
            <a:r>
              <a:rPr lang="ru-RU" sz="1000" dirty="0"/>
              <a:t>- 0,19</a:t>
            </a:r>
            <a:r>
              <a:rPr lang="uk-UA" sz="1000" dirty="0"/>
              <a:t> мг/дм</a:t>
            </a:r>
            <a:r>
              <a:rPr lang="uk-UA" sz="1000" baseline="30000" dirty="0"/>
              <a:t>3</a:t>
            </a:r>
            <a:r>
              <a:rPr lang="uk-UA" sz="1000" dirty="0"/>
              <a:t>;</a:t>
            </a:r>
            <a:endParaRPr lang="x-none" sz="1000" dirty="0"/>
          </a:p>
          <a:p>
            <a:pPr lvl="0"/>
            <a:r>
              <a:rPr lang="ru-RU" sz="1000" dirty="0" err="1"/>
              <a:t>Сухий</a:t>
            </a:r>
            <a:r>
              <a:rPr lang="ru-RU" sz="1000" dirty="0"/>
              <a:t> </a:t>
            </a:r>
            <a:r>
              <a:rPr lang="ru-RU" sz="1000" dirty="0" err="1"/>
              <a:t>залишок</a:t>
            </a:r>
            <a:r>
              <a:rPr lang="ru-RU" sz="1000" dirty="0"/>
              <a:t> (норма – 1000 </a:t>
            </a:r>
            <a:r>
              <a:rPr lang="uk-UA" sz="1000" dirty="0"/>
              <a:t>мг/дм</a:t>
            </a:r>
            <a:r>
              <a:rPr lang="uk-UA" sz="1000" baseline="30000" dirty="0"/>
              <a:t>3</a:t>
            </a:r>
            <a:r>
              <a:rPr lang="ru-RU" sz="1000" dirty="0"/>
              <a:t>) - в межах 148 </a:t>
            </a:r>
            <a:r>
              <a:rPr lang="uk-UA" sz="1000" dirty="0"/>
              <a:t>мг/дм</a:t>
            </a:r>
            <a:r>
              <a:rPr lang="uk-UA" sz="1000" baseline="30000" dirty="0"/>
              <a:t>3</a:t>
            </a:r>
            <a:r>
              <a:rPr lang="uk-UA" sz="1000" dirty="0"/>
              <a:t> </a:t>
            </a:r>
            <a:r>
              <a:rPr lang="ru-RU" sz="1000" dirty="0"/>
              <a:t>- 399</a:t>
            </a:r>
            <a:r>
              <a:rPr lang="uk-UA" sz="1000" dirty="0"/>
              <a:t> мг/дм</a:t>
            </a:r>
            <a:r>
              <a:rPr lang="uk-UA" sz="1000" baseline="30000" dirty="0"/>
              <a:t>3</a:t>
            </a:r>
            <a:r>
              <a:rPr lang="uk-UA" sz="1000" dirty="0"/>
              <a:t>.</a:t>
            </a:r>
            <a:endParaRPr lang="x-none" sz="10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-1" y="604315"/>
            <a:ext cx="4896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uk-UA" altLang="uk-UA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ВІДІБРАНО </a:t>
            </a:r>
            <a:r>
              <a:rPr lang="ru-RU" altLang="uk-UA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ПРОБ </a:t>
            </a:r>
            <a:r>
              <a:rPr lang="uk-UA" altLang="uk-UA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 ТРАВНІ НА ТЕРИТОРІЇ СУББАСЕЙНУ</a:t>
            </a:r>
            <a:r>
              <a:rPr lang="en-US" altLang="uk-UA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altLang="uk-UA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РІЧКИ ПРУТ</a:t>
            </a:r>
            <a:endParaRPr lang="uk-UA" altLang="uk-UA" sz="1600" i="1" dirty="0">
              <a:solidFill>
                <a:schemeClr val="tx1">
                  <a:lumMod val="50000"/>
                  <a:lumOff val="50000"/>
                </a:schemeClr>
              </a:solidFill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82976" y="3327375"/>
            <a:ext cx="40499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200" dirty="0">
                <a:solidFill>
                  <a:schemeClr val="bg2"/>
                </a:solidFill>
                <a:latin typeface="Arial Black" panose="020B0A04020102020204" pitchFamily="34" charset="0"/>
              </a:rPr>
              <a:t>ЯКІСТЬ ВОДИ У МІСЦЯХ ПИТНИХ ТА ТРАНСКОРДОННИХ ПУНКТАХ МОНІТОРИНГУ</a:t>
            </a:r>
            <a:endParaRPr lang="ru-RU" sz="12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4448944" y="3327375"/>
            <a:ext cx="409375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200" dirty="0">
                <a:solidFill>
                  <a:schemeClr val="bg2"/>
                </a:solidFill>
                <a:latin typeface="Arial Black" panose="020B0A04020102020204" pitchFamily="34" charset="0"/>
              </a:rPr>
              <a:t>АНАЛІЗ СТАНУ МАСИВІВ ПОВЕРХНЕВИХ ВОД ЗА ХІМІЧНИМИ ПОКАЗНИКАМИ</a:t>
            </a:r>
            <a:endParaRPr lang="ru-RU" sz="120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15456F9-886B-D236-3B93-2A6506F247E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25" b="6728"/>
          <a:stretch/>
        </p:blipFill>
        <p:spPr>
          <a:xfrm>
            <a:off x="5511478" y="699383"/>
            <a:ext cx="3628900" cy="2253037"/>
          </a:xfrm>
          <a:prstGeom prst="rect">
            <a:avLst/>
          </a:prstGeom>
          <a:ln>
            <a:solidFill>
              <a:srgbClr val="00B050"/>
            </a:solidFill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CFDFE"/>
            </a:gs>
            <a:gs pos="74001">
              <a:srgbClr val="E0F1F2"/>
            </a:gs>
            <a:gs pos="83000">
              <a:srgbClr val="E0F1F2"/>
            </a:gs>
            <a:gs pos="100000">
              <a:srgbClr val="EBF6F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041" y="73676"/>
            <a:ext cx="471487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Рисунок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528" y="140351"/>
            <a:ext cx="961390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72872594"/>
              </p:ext>
            </p:extLst>
          </p:nvPr>
        </p:nvGraphicFramePr>
        <p:xfrm>
          <a:off x="110968" y="1196752"/>
          <a:ext cx="4049944" cy="2016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4508196" y="4038863"/>
            <a:ext cx="5397803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000" b="1" dirty="0"/>
          </a:p>
          <a:p>
            <a:r>
              <a:rPr lang="ru-RU" sz="1000" b="1" dirty="0"/>
              <a:t>П</a:t>
            </a:r>
            <a:r>
              <a:rPr lang="uk-UA" sz="1000" b="1" dirty="0" err="1"/>
              <a:t>еревищення</a:t>
            </a:r>
            <a:r>
              <a:rPr lang="uk-UA" sz="1000" b="1" dirty="0"/>
              <a:t> вмісту НЕ </a:t>
            </a:r>
            <a:r>
              <a:rPr lang="ru-RU" sz="1000" b="1" dirty="0"/>
              <a:t>ЗАФІКСОВАНО</a:t>
            </a:r>
            <a:r>
              <a:rPr lang="uk-UA" sz="1000" b="1" dirty="0"/>
              <a:t>.</a:t>
            </a:r>
            <a:endParaRPr lang="uk-UA" sz="1000" dirty="0"/>
          </a:p>
          <a:p>
            <a:r>
              <a:rPr lang="ru-RU" sz="1000" dirty="0"/>
              <a:t>	</a:t>
            </a:r>
          </a:p>
          <a:p>
            <a:endParaRPr lang="ru-RU" sz="1000" dirty="0"/>
          </a:p>
          <a:p>
            <a:endParaRPr lang="ru-RU" sz="1000" dirty="0"/>
          </a:p>
          <a:p>
            <a:r>
              <a:rPr lang="ru-RU" sz="1000" dirty="0"/>
              <a:t>				</a:t>
            </a:r>
            <a:endParaRPr lang="uk-UA" sz="1000" b="1" dirty="0">
              <a:solidFill>
                <a:srgbClr val="FF0000"/>
              </a:solidFill>
            </a:endParaRPr>
          </a:p>
          <a:p>
            <a:r>
              <a:rPr lang="uk-UA" sz="1000" b="1" dirty="0"/>
              <a:t>ВИЯВЛЕНО вміст показників в межах екологічних нормативів якості:</a:t>
            </a:r>
            <a:endParaRPr lang="uk-UA" sz="1000" dirty="0"/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endParaRPr lang="uk-UA" sz="1000" b="1" dirty="0"/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uk-UA" sz="1000" b="1" dirty="0"/>
              <a:t>пестициди</a:t>
            </a:r>
            <a:r>
              <a:rPr lang="uk-UA" sz="1000" dirty="0"/>
              <a:t> (</a:t>
            </a:r>
            <a:r>
              <a:rPr lang="uk-UA" sz="1000" dirty="0" err="1"/>
              <a:t>хлорпірифос</a:t>
            </a:r>
            <a:r>
              <a:rPr lang="uk-UA" sz="1000" dirty="0"/>
              <a:t>, симазин, </a:t>
            </a:r>
            <a:r>
              <a:rPr lang="uk-UA" sz="1000" dirty="0" err="1"/>
              <a:t>тербутрин</a:t>
            </a:r>
            <a:r>
              <a:rPr lang="uk-UA" sz="1000" dirty="0"/>
              <a:t>);</a:t>
            </a:r>
          </a:p>
          <a:p>
            <a:pPr lvl="0"/>
            <a:endParaRPr lang="uk-UA" sz="10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uk-UA" sz="1000" b="1" dirty="0"/>
              <a:t>специфічні метали </a:t>
            </a:r>
            <a:r>
              <a:rPr lang="uk-UA" sz="1000" dirty="0"/>
              <a:t>(цинк, марганець, залізо);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uk-UA" sz="10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000" b="1" dirty="0" err="1"/>
              <a:t>спецефічні</a:t>
            </a:r>
            <a:r>
              <a:rPr lang="ru-RU" sz="1000" b="1" dirty="0"/>
              <a:t> </a:t>
            </a:r>
            <a:r>
              <a:rPr lang="ru-RU" sz="1000" b="1" dirty="0" err="1"/>
              <a:t>пестициди</a:t>
            </a:r>
            <a:r>
              <a:rPr lang="ru-RU" sz="1000" b="1" dirty="0"/>
              <a:t> </a:t>
            </a:r>
            <a:r>
              <a:rPr lang="ru-RU" sz="1000" dirty="0"/>
              <a:t>(</a:t>
            </a:r>
            <a:r>
              <a:rPr lang="ru-RU" sz="1000" dirty="0" err="1"/>
              <a:t>ацетохлор</a:t>
            </a:r>
            <a:r>
              <a:rPr lang="ru-RU" sz="1000" dirty="0"/>
              <a:t>, </a:t>
            </a:r>
            <a:r>
              <a:rPr lang="ru-RU" sz="1000" dirty="0" err="1"/>
              <a:t>метолахлор</a:t>
            </a:r>
            <a:r>
              <a:rPr lang="ru-RU" sz="1000" dirty="0"/>
              <a:t>, </a:t>
            </a:r>
            <a:r>
              <a:rPr lang="ru-RU" sz="1000" dirty="0" err="1"/>
              <a:t>тербутилазин</a:t>
            </a:r>
            <a:r>
              <a:rPr lang="ru-RU" sz="1000" dirty="0"/>
              <a:t>, триклозан).</a:t>
            </a:r>
            <a:endParaRPr lang="uk-UA" sz="10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309495" y="3843625"/>
            <a:ext cx="3923425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ru-RU" sz="1000" b="1" dirty="0" err="1"/>
              <a:t>Органічні</a:t>
            </a:r>
            <a:r>
              <a:rPr lang="ru-RU" sz="1000" b="1" dirty="0"/>
              <a:t> </a:t>
            </a:r>
            <a:r>
              <a:rPr lang="ru-RU" sz="1000" b="1" dirty="0" err="1"/>
              <a:t>показники</a:t>
            </a:r>
            <a:endParaRPr lang="ru-RU" sz="1000" dirty="0"/>
          </a:p>
          <a:p>
            <a:pPr lvl="0"/>
            <a:r>
              <a:rPr lang="uk-UA" sz="1000" dirty="0"/>
              <a:t>БСК</a:t>
            </a:r>
            <a:r>
              <a:rPr lang="uk-UA" sz="700" dirty="0"/>
              <a:t>5</a:t>
            </a:r>
            <a:r>
              <a:rPr lang="uk-UA" sz="1000" dirty="0"/>
              <a:t> (норма – 3 </a:t>
            </a:r>
            <a:r>
              <a:rPr lang="ru-RU" sz="1000" dirty="0"/>
              <a:t>мг</a:t>
            </a:r>
            <a:r>
              <a:rPr lang="uk-UA" sz="1000" dirty="0"/>
              <a:t>О</a:t>
            </a:r>
            <a:r>
              <a:rPr lang="uk-UA" sz="1000" baseline="-25000" dirty="0"/>
              <a:t>2</a:t>
            </a:r>
            <a:r>
              <a:rPr lang="uk-UA" sz="1000" dirty="0"/>
              <a:t>/дм</a:t>
            </a:r>
            <a:r>
              <a:rPr lang="uk-UA" sz="1000" baseline="30000" dirty="0"/>
              <a:t>3</a:t>
            </a:r>
            <a:r>
              <a:rPr lang="ru-RU" sz="1000" dirty="0"/>
              <a:t>)</a:t>
            </a:r>
            <a:r>
              <a:rPr lang="uk-UA" sz="1000" dirty="0"/>
              <a:t>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1000" dirty="0"/>
              <a:t>мінімальне значення – 1,6 </a:t>
            </a:r>
            <a:r>
              <a:rPr lang="ru-RU" sz="1000" dirty="0"/>
              <a:t>мг</a:t>
            </a:r>
            <a:r>
              <a:rPr lang="uk-UA" sz="1000" dirty="0"/>
              <a:t>О</a:t>
            </a:r>
            <a:r>
              <a:rPr lang="uk-UA" sz="1000" baseline="-25000" dirty="0"/>
              <a:t>2</a:t>
            </a:r>
            <a:r>
              <a:rPr lang="uk-UA" sz="1000" dirty="0"/>
              <a:t>/дм</a:t>
            </a:r>
            <a:r>
              <a:rPr lang="uk-UA" sz="1000" baseline="30000" dirty="0"/>
              <a:t>3</a:t>
            </a:r>
            <a:r>
              <a:rPr lang="uk-UA" sz="1000" dirty="0"/>
              <a:t>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1000" dirty="0"/>
              <a:t>максимальне значення – 1,9 </a:t>
            </a:r>
            <a:r>
              <a:rPr lang="ru-RU" sz="1000" dirty="0"/>
              <a:t>мг</a:t>
            </a:r>
            <a:r>
              <a:rPr lang="uk-UA" sz="1000" dirty="0"/>
              <a:t>О</a:t>
            </a:r>
            <a:r>
              <a:rPr lang="uk-UA" sz="1000" baseline="-25000" dirty="0"/>
              <a:t>2</a:t>
            </a:r>
            <a:r>
              <a:rPr lang="uk-UA" sz="1000" dirty="0"/>
              <a:t>/дм</a:t>
            </a:r>
            <a:r>
              <a:rPr lang="uk-UA" sz="1000" baseline="30000" dirty="0"/>
              <a:t>3</a:t>
            </a:r>
            <a:r>
              <a:rPr lang="uk-UA" sz="1000" dirty="0"/>
              <a:t>;  </a:t>
            </a:r>
          </a:p>
          <a:p>
            <a:pPr lvl="0"/>
            <a:r>
              <a:rPr lang="uk-UA" sz="1000" dirty="0"/>
              <a:t>ХСК (норма – 15</a:t>
            </a:r>
            <a:r>
              <a:rPr lang="ru-RU" sz="1000" dirty="0"/>
              <a:t> мг</a:t>
            </a:r>
            <a:r>
              <a:rPr lang="uk-UA" sz="1000" dirty="0"/>
              <a:t>О</a:t>
            </a:r>
            <a:r>
              <a:rPr lang="uk-UA" sz="1000" baseline="-25000" dirty="0"/>
              <a:t>2</a:t>
            </a:r>
            <a:r>
              <a:rPr lang="uk-UA" sz="1000" dirty="0"/>
              <a:t>/дм</a:t>
            </a:r>
            <a:r>
              <a:rPr lang="uk-UA" sz="1000" baseline="30000" dirty="0"/>
              <a:t>3</a:t>
            </a:r>
            <a:r>
              <a:rPr lang="uk-UA" sz="1000" dirty="0"/>
              <a:t>):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1000" dirty="0"/>
              <a:t> мінімальне значення – 2,2 </a:t>
            </a:r>
            <a:r>
              <a:rPr lang="ru-RU" sz="1000" dirty="0"/>
              <a:t>мг</a:t>
            </a:r>
            <a:r>
              <a:rPr lang="uk-UA" sz="1000" dirty="0"/>
              <a:t>О</a:t>
            </a:r>
            <a:r>
              <a:rPr lang="uk-UA" sz="1000" baseline="-25000" dirty="0"/>
              <a:t>2</a:t>
            </a:r>
            <a:r>
              <a:rPr lang="uk-UA" sz="1000" dirty="0"/>
              <a:t>/дм</a:t>
            </a:r>
            <a:r>
              <a:rPr lang="uk-UA" sz="1000" baseline="30000" dirty="0"/>
              <a:t>3</a:t>
            </a:r>
            <a:r>
              <a:rPr lang="uk-UA" sz="1000" dirty="0"/>
              <a:t>;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1000" dirty="0"/>
              <a:t> максимальне значення – 10,0</a:t>
            </a:r>
            <a:r>
              <a:rPr lang="ru-RU" sz="1000" dirty="0"/>
              <a:t> мг</a:t>
            </a:r>
            <a:r>
              <a:rPr lang="uk-UA" sz="1000" dirty="0"/>
              <a:t>О</a:t>
            </a:r>
            <a:r>
              <a:rPr lang="uk-UA" sz="1000" baseline="-25000" dirty="0"/>
              <a:t>2</a:t>
            </a:r>
            <a:r>
              <a:rPr lang="uk-UA" sz="1000" dirty="0"/>
              <a:t>/дм</a:t>
            </a:r>
            <a:r>
              <a:rPr lang="uk-UA" sz="1000" baseline="30000" dirty="0"/>
              <a:t>3</a:t>
            </a:r>
            <a:r>
              <a:rPr lang="uk-UA" sz="1000" dirty="0"/>
              <a:t>.</a:t>
            </a:r>
            <a:endParaRPr lang="x-none" sz="10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309495" y="4974851"/>
            <a:ext cx="3851417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000" b="1" dirty="0" err="1"/>
              <a:t>Біогенні</a:t>
            </a:r>
            <a:r>
              <a:rPr lang="ru-RU" sz="1000" b="1" dirty="0"/>
              <a:t> </a:t>
            </a:r>
            <a:r>
              <a:rPr lang="ru-RU" sz="1000" b="1" dirty="0" err="1"/>
              <a:t>показники</a:t>
            </a:r>
            <a:endParaRPr lang="ru-RU" sz="1000" dirty="0"/>
          </a:p>
          <a:p>
            <a:pPr lvl="0"/>
            <a:r>
              <a:rPr lang="ru-RU" sz="1000" dirty="0" err="1"/>
              <a:t>Амоній</a:t>
            </a:r>
            <a:r>
              <a:rPr lang="ru-RU" sz="1000" dirty="0"/>
              <a:t> </a:t>
            </a:r>
            <a:r>
              <a:rPr lang="ru-RU" sz="1000" dirty="0" err="1"/>
              <a:t>іони</a:t>
            </a:r>
            <a:r>
              <a:rPr lang="ru-RU" sz="1000" dirty="0"/>
              <a:t> (норма – </a:t>
            </a:r>
            <a:r>
              <a:rPr lang="en-US" sz="1000" dirty="0"/>
              <a:t>1,28</a:t>
            </a:r>
            <a:r>
              <a:rPr lang="ru-RU" sz="1000" dirty="0"/>
              <a:t> </a:t>
            </a:r>
            <a:r>
              <a:rPr lang="uk-UA" sz="1000" dirty="0"/>
              <a:t>мг/дм</a:t>
            </a:r>
            <a:r>
              <a:rPr lang="uk-UA" sz="1000" baseline="30000" dirty="0"/>
              <a:t>3</a:t>
            </a:r>
            <a:r>
              <a:rPr lang="ru-RU" sz="1000" dirty="0"/>
              <a:t>) – в межах 0,054 </a:t>
            </a:r>
            <a:r>
              <a:rPr lang="uk-UA" sz="1000" dirty="0"/>
              <a:t>мг/дм</a:t>
            </a:r>
            <a:r>
              <a:rPr lang="uk-UA" sz="1000" baseline="30000" dirty="0"/>
              <a:t>3</a:t>
            </a:r>
            <a:r>
              <a:rPr lang="ru-RU" sz="1000" dirty="0"/>
              <a:t> – 0,102 </a:t>
            </a:r>
            <a:r>
              <a:rPr kumimoji="0" lang="uk-UA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мг/дм</a:t>
            </a:r>
            <a:r>
              <a:rPr kumimoji="0" lang="uk-UA" sz="1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3</a:t>
            </a:r>
            <a:r>
              <a:rPr lang="ru-RU" sz="1000" dirty="0"/>
              <a:t>; </a:t>
            </a:r>
          </a:p>
          <a:p>
            <a:pPr lvl="0"/>
            <a:r>
              <a:rPr lang="ru-RU" sz="1000" dirty="0"/>
              <a:t>Фосфат-</a:t>
            </a:r>
            <a:r>
              <a:rPr lang="ru-RU" sz="1000" dirty="0" err="1"/>
              <a:t>іони</a:t>
            </a:r>
            <a:r>
              <a:rPr lang="ru-RU" sz="1000" dirty="0"/>
              <a:t> (норма – 3,5 </a:t>
            </a:r>
            <a:r>
              <a:rPr lang="uk-UA" sz="1000" dirty="0"/>
              <a:t>мг/дм</a:t>
            </a:r>
            <a:r>
              <a:rPr lang="uk-UA" sz="1000" baseline="30000" dirty="0"/>
              <a:t>3</a:t>
            </a:r>
            <a:r>
              <a:rPr lang="ru-RU" sz="1000" dirty="0"/>
              <a:t>)  – в межах 0,028 </a:t>
            </a:r>
            <a:r>
              <a:rPr lang="uk-UA" sz="1000" dirty="0"/>
              <a:t>мг/дм</a:t>
            </a:r>
            <a:r>
              <a:rPr lang="uk-UA" sz="1000" baseline="30000" dirty="0"/>
              <a:t>3</a:t>
            </a:r>
            <a:r>
              <a:rPr lang="ru-RU" sz="1000" dirty="0"/>
              <a:t> – 0,073 </a:t>
            </a:r>
            <a:r>
              <a:rPr kumimoji="0" lang="uk-UA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мг/дм</a:t>
            </a:r>
            <a:r>
              <a:rPr kumimoji="0" lang="uk-UA" sz="1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3</a:t>
            </a:r>
            <a:r>
              <a:rPr lang="ru-RU" sz="1000" dirty="0"/>
              <a:t>; </a:t>
            </a:r>
          </a:p>
          <a:p>
            <a:pPr lvl="0"/>
            <a:r>
              <a:rPr lang="ru-RU" sz="1000" dirty="0" err="1"/>
              <a:t>Нітрат-іони</a:t>
            </a:r>
            <a:r>
              <a:rPr lang="ru-RU" sz="1000" dirty="0"/>
              <a:t>  (норма – 45 </a:t>
            </a:r>
            <a:r>
              <a:rPr lang="uk-UA" sz="1000" dirty="0"/>
              <a:t>мг/дм</a:t>
            </a:r>
            <a:r>
              <a:rPr lang="uk-UA" sz="1000" baseline="30000" dirty="0"/>
              <a:t>3</a:t>
            </a:r>
            <a:r>
              <a:rPr lang="ru-RU" sz="1000" dirty="0"/>
              <a:t>)  –  в межах 1,38 </a:t>
            </a:r>
            <a:r>
              <a:rPr lang="uk-UA" sz="1000" dirty="0"/>
              <a:t>мг/дм</a:t>
            </a:r>
            <a:r>
              <a:rPr lang="uk-UA" sz="1000" baseline="30000" dirty="0"/>
              <a:t>3</a:t>
            </a:r>
            <a:r>
              <a:rPr lang="ru-RU" sz="1000" baseline="30000" dirty="0"/>
              <a:t> </a:t>
            </a:r>
            <a:r>
              <a:rPr lang="ru-RU" sz="1000" dirty="0"/>
              <a:t>– 3,81 </a:t>
            </a:r>
            <a:r>
              <a:rPr lang="uk-UA" sz="1000" dirty="0"/>
              <a:t>мг/дм</a:t>
            </a:r>
            <a:r>
              <a:rPr lang="uk-UA" sz="1000" baseline="30000" dirty="0"/>
              <a:t>3</a:t>
            </a:r>
            <a:r>
              <a:rPr lang="ru-RU" sz="1000" dirty="0"/>
              <a:t>;</a:t>
            </a:r>
            <a:endParaRPr lang="x-none" sz="1000" dirty="0"/>
          </a:p>
          <a:p>
            <a:pPr lvl="0"/>
            <a:r>
              <a:rPr lang="ru-RU" sz="1000" dirty="0" err="1"/>
              <a:t>Нітрит-іони</a:t>
            </a:r>
            <a:r>
              <a:rPr lang="ru-RU" sz="1000" dirty="0"/>
              <a:t> (норма – 3,3 </a:t>
            </a:r>
            <a:r>
              <a:rPr lang="uk-UA" sz="1000" dirty="0"/>
              <a:t>мг/дм</a:t>
            </a:r>
            <a:r>
              <a:rPr lang="uk-UA" sz="1000" baseline="30000" dirty="0"/>
              <a:t>3</a:t>
            </a:r>
            <a:r>
              <a:rPr lang="ru-RU" sz="1000" dirty="0"/>
              <a:t>)  – в межах 0,029 </a:t>
            </a:r>
            <a:r>
              <a:rPr lang="uk-UA" sz="1000" dirty="0"/>
              <a:t>мг/дм</a:t>
            </a:r>
            <a:r>
              <a:rPr lang="uk-UA" sz="1000" baseline="30000" dirty="0"/>
              <a:t>3</a:t>
            </a:r>
            <a:r>
              <a:rPr lang="ru-RU" sz="1000" dirty="0"/>
              <a:t> - 0,033</a:t>
            </a:r>
            <a:r>
              <a:rPr lang="uk-UA" sz="1000" dirty="0"/>
              <a:t> мг/дм</a:t>
            </a:r>
            <a:r>
              <a:rPr lang="uk-UA" sz="1000" baseline="30000" dirty="0"/>
              <a:t>3</a:t>
            </a:r>
            <a:r>
              <a:rPr lang="ru-RU" sz="1000" dirty="0"/>
              <a:t>;</a:t>
            </a:r>
            <a:endParaRPr lang="x-none" sz="1000" dirty="0"/>
          </a:p>
          <a:p>
            <a:pPr lvl="0"/>
            <a:r>
              <a:rPr lang="ru-RU" sz="1000" dirty="0" err="1"/>
              <a:t>Сухий</a:t>
            </a:r>
            <a:r>
              <a:rPr lang="ru-RU" sz="1000" dirty="0"/>
              <a:t> </a:t>
            </a:r>
            <a:r>
              <a:rPr lang="ru-RU" sz="1000" dirty="0" err="1"/>
              <a:t>залишок</a:t>
            </a:r>
            <a:r>
              <a:rPr lang="ru-RU" sz="1000" dirty="0"/>
              <a:t> (норма – 1000 </a:t>
            </a:r>
            <a:r>
              <a:rPr lang="uk-UA" sz="1000" dirty="0"/>
              <a:t>мг/дм</a:t>
            </a:r>
            <a:r>
              <a:rPr lang="uk-UA" sz="1000" baseline="30000" dirty="0"/>
              <a:t>3</a:t>
            </a:r>
            <a:r>
              <a:rPr lang="ru-RU" sz="1000" dirty="0"/>
              <a:t>)  - в межах 274 </a:t>
            </a:r>
            <a:r>
              <a:rPr lang="uk-UA" sz="1000" dirty="0"/>
              <a:t>мг/дм</a:t>
            </a:r>
            <a:r>
              <a:rPr lang="uk-UA" sz="1000" baseline="30000" dirty="0"/>
              <a:t>3</a:t>
            </a:r>
            <a:r>
              <a:rPr lang="ru-RU" sz="1000" dirty="0"/>
              <a:t> - 315</a:t>
            </a:r>
            <a:r>
              <a:rPr lang="uk-UA" sz="1000" dirty="0"/>
              <a:t> мг/дм</a:t>
            </a:r>
            <a:r>
              <a:rPr lang="uk-UA" sz="1000" baseline="30000" dirty="0"/>
              <a:t>3</a:t>
            </a:r>
            <a:r>
              <a:rPr lang="ru-RU" sz="1000" dirty="0"/>
              <a:t>.</a:t>
            </a:r>
            <a:endParaRPr lang="x-none" sz="10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04315"/>
            <a:ext cx="50970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uk-UA" altLang="uk-UA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ВІДІБРАНО ПРОБ У ТРАВНІ НА </a:t>
            </a:r>
          </a:p>
          <a:p>
            <a:pPr>
              <a:spcAft>
                <a:spcPts val="0"/>
              </a:spcAft>
            </a:pPr>
            <a:r>
              <a:rPr lang="uk-UA" altLang="uk-UA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ТЕРИТОРІЇ СУББАСЕЙНУ</a:t>
            </a:r>
            <a:r>
              <a:rPr lang="en-US" altLang="uk-UA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altLang="uk-UA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РІЧКИ СІРЕТ</a:t>
            </a:r>
            <a:endParaRPr lang="uk-UA" altLang="uk-UA" sz="1600" i="1" dirty="0">
              <a:solidFill>
                <a:schemeClr val="tx1">
                  <a:lumMod val="50000"/>
                  <a:lumOff val="50000"/>
                </a:schemeClr>
              </a:solidFill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82976" y="3327375"/>
            <a:ext cx="40499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200" dirty="0">
                <a:solidFill>
                  <a:schemeClr val="bg2"/>
                </a:solidFill>
                <a:latin typeface="Arial Black" panose="020B0A04020102020204" pitchFamily="34" charset="0"/>
              </a:rPr>
              <a:t>ЯКІСТЬ ВОДИ У МІСЦЯХ ПИТНИХ ТА ТРАНСКОРДОННИХ ПУНКТАХ МОНІТОРИНГУ</a:t>
            </a:r>
            <a:endParaRPr lang="ru-RU" sz="12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4448944" y="3327375"/>
            <a:ext cx="409375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200" dirty="0">
                <a:solidFill>
                  <a:schemeClr val="bg2"/>
                </a:solidFill>
                <a:latin typeface="Arial Black" panose="020B0A04020102020204" pitchFamily="34" charset="0"/>
              </a:rPr>
              <a:t>АНАЛІЗ СТАНУ МАСИВІВ ПОВЕРХНЕВИХ ВОД ЗА ХІМІЧНИМИ ПОКАЗНИКАМИ</a:t>
            </a:r>
            <a:endParaRPr lang="ru-RU" sz="1200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B946B4E-7610-42FF-59F5-F1028C6B5B3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75" b="6879"/>
          <a:stretch/>
        </p:blipFill>
        <p:spPr>
          <a:xfrm>
            <a:off x="5511478" y="699382"/>
            <a:ext cx="3645296" cy="2253037"/>
          </a:xfrm>
          <a:prstGeom prst="rect">
            <a:avLst/>
          </a:prstGeom>
          <a:ln>
            <a:solidFill>
              <a:srgbClr val="00B050"/>
            </a:solidFill>
          </a:ln>
        </p:spPr>
      </p:pic>
    </p:spTree>
    <p:extLst>
      <p:ext uri="{BB962C8B-B14F-4D97-AF65-F5344CB8AC3E}">
        <p14:creationId xmlns:p14="http://schemas.microsoft.com/office/powerpoint/2010/main" val="3757576892"/>
      </p:ext>
    </p:extLst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4365590</TotalTime>
  <Words>545</Words>
  <Application>Microsoft Office PowerPoint</Application>
  <PresentationFormat>Аркуш A4 (210x297 мм)</PresentationFormat>
  <Paragraphs>84</Paragraphs>
  <Slides>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8" baseType="lpstr">
      <vt:lpstr>Arial</vt:lpstr>
      <vt:lpstr>Arial Black</vt:lpstr>
      <vt:lpstr>Calibri</vt:lpstr>
      <vt:lpstr>Candara Light</vt:lpstr>
      <vt:lpstr>Verdana</vt:lpstr>
      <vt:lpstr>Оформление по умолчанию</vt:lpstr>
      <vt:lpstr>Презентація PowerPoint</vt:lpstr>
      <vt:lpstr>Презентація PowerPoint</vt:lpstr>
    </vt:vector>
  </TitlesOfParts>
  <Company>Home, sweet 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ALEX</cp:lastModifiedBy>
  <cp:revision>1761</cp:revision>
  <cp:lastPrinted>2026-02-19T14:42:06Z</cp:lastPrinted>
  <dcterms:created xsi:type="dcterms:W3CDTF">2006-06-01T14:33:20Z</dcterms:created>
  <dcterms:modified xsi:type="dcterms:W3CDTF">2026-06-18T11:49:30Z</dcterms:modified>
</cp:coreProperties>
</file>